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256" r:id="rId2"/>
    <p:sldId id="258" r:id="rId3"/>
    <p:sldId id="378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77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0126"/>
    <p:restoredTop sz="94712"/>
  </p:normalViewPr>
  <p:slideViewPr>
    <p:cSldViewPr snapToGrid="0" snapToObjects="1">
      <p:cViewPr varScale="1">
        <p:scale>
          <a:sx n="45" d="100"/>
          <a:sy n="45" d="100"/>
        </p:scale>
        <p:origin x="20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presProps" Target="presProps.xml"/><Relationship Id="rId125" Type="http://schemas.openxmlformats.org/officeDocument/2006/relationships/viewProps" Target="viewProps.xml"/><Relationship Id="rId126" Type="http://schemas.openxmlformats.org/officeDocument/2006/relationships/theme" Target="theme/theme1.xml"/><Relationship Id="rId12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CB21D-46EE-E249-B4D4-29D6617772DC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2E41E-A452-A145-8F8C-7AA943197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2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ILKOM IPB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577ADD-E942-4185-B9C4-F26819D3322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71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3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45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4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2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5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3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3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3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936A3-F4B3-2141-A254-A50386EE4843}" type="datetimeFigureOut">
              <a:rPr lang="en-US" smtClean="0"/>
              <a:t>12/27/16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E4F51-48D6-6D4E-A8F8-915C01D5F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5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Review-review </a:t>
            </a:r>
            <a:r>
              <a:rPr lang="en-US" dirty="0" err="1" smtClean="0"/>
              <a:t>aja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Dasprog</a:t>
            </a:r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Secercah</a:t>
            </a:r>
            <a:r>
              <a:rPr lang="en-US" dirty="0" smtClean="0"/>
              <a:t> </a:t>
            </a:r>
            <a:r>
              <a:rPr lang="en-US" dirty="0" err="1" smtClean="0"/>
              <a:t>harapan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Akses anggota struct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operator:</a:t>
            </a:r>
          </a:p>
          <a:p>
            <a:pPr lvl="1"/>
            <a:r>
              <a:rPr lang="en-US" dirty="0" smtClean="0"/>
              <a:t>operator </a:t>
            </a:r>
            <a:r>
              <a:rPr lang="en-US" dirty="0" err="1" smtClean="0"/>
              <a:t>titik</a:t>
            </a:r>
            <a:r>
              <a:rPr lang="en-US" dirty="0" smtClean="0"/>
              <a:t> (.)</a:t>
            </a:r>
          </a:p>
          <a:p>
            <a:pPr lvl="1"/>
            <a:r>
              <a:rPr lang="en-US" dirty="0" smtClean="0"/>
              <a:t>operator </a:t>
            </a:r>
            <a:r>
              <a:rPr lang="en-US" dirty="0" err="1" smtClean="0"/>
              <a:t>panah</a:t>
            </a:r>
            <a:r>
              <a:rPr lang="en-US" dirty="0" smtClean="0"/>
              <a:t> (-&gt;) 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	</a:t>
            </a:r>
            <a:r>
              <a:rPr lang="en-US" dirty="0" err="1" smtClean="0"/>
              <a:t>tergantung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yang </a:t>
            </a:r>
            <a:r>
              <a:rPr lang="en-US" dirty="0" err="1" smtClean="0"/>
              <a:t>dideklarasikan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biasa</a:t>
            </a:r>
            <a:r>
              <a:rPr lang="en-US" dirty="0" smtClean="0"/>
              <a:t> (</a:t>
            </a:r>
            <a:r>
              <a:rPr lang="en-US" dirty="0" err="1" smtClean="0"/>
              <a:t>selain</a:t>
            </a:r>
            <a:r>
              <a:rPr lang="en-US" dirty="0" smtClean="0"/>
              <a:t> pointer) </a:t>
            </a:r>
            <a:r>
              <a:rPr lang="en-US" dirty="0" err="1" smtClean="0"/>
              <a:t>menggunakan</a:t>
            </a:r>
            <a:r>
              <a:rPr lang="en-US" dirty="0" smtClean="0"/>
              <a:t> operator </a:t>
            </a:r>
            <a:r>
              <a:rPr lang="en-US" dirty="0" err="1" smtClean="0"/>
              <a:t>titik</a:t>
            </a:r>
            <a:r>
              <a:rPr lang="en-US" dirty="0" smtClean="0"/>
              <a:t>, </a:t>
            </a:r>
            <a:r>
              <a:rPr lang="en-US" dirty="0" err="1" smtClean="0"/>
              <a:t>sedangkan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pointer </a:t>
            </a:r>
            <a:r>
              <a:rPr lang="en-US" dirty="0" err="1" smtClean="0"/>
              <a:t>menggunakan</a:t>
            </a:r>
            <a:r>
              <a:rPr lang="en-US" dirty="0" smtClean="0"/>
              <a:t> operator </a:t>
            </a:r>
            <a:r>
              <a:rPr lang="en-US" dirty="0" err="1" smtClean="0"/>
              <a:t>panah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512417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223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223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223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223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224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224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224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224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224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224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2249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2250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2251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2252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2253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2254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2255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2256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2257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2258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2259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2260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2261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2262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2263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2264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2265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2266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2267" name="Text Box 43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2268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2269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2270" name="Text Box 46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2271" name="Text Box 47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2272" name="Text Box 48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2273" name="Text Box 49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2274" name="Text Box 50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2275" name="Slide Number Placeholder 5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BD13FC-9434-418B-B9D7-444E13D1793F}" type="slidenum">
              <a:rPr lang="en-US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2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326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6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326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326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326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326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326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327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327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3272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3273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3274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3275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76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3277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3278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3279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80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3281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3282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3283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3284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3285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3286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3287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3288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89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3290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3291" name="Text Box 43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3292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3293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3294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95" name="Text Box 47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3296" name="Text Box 48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3297" name="Text Box 49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3298" name="Text Box 50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3299" name="Text Box 51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3300" name="Slide Number Placeholder 5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E0CC06-94A9-4BA6-A614-B6F43DB2E40D}" type="slidenum">
              <a:rPr lang="en-US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428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428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428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428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429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429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429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29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429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429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429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429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298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4299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300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4301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4302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4303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304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4305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4306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4307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4308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4309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4310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311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4312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313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4314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4315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316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4317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4318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319" name="Text Box 47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4320" name="Text Box 48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4321" name="Text Box 49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4322" name="Text Box 50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4323" name="Text Box 51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4324" name="Text Box 52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4325" name="Slide Number Placeholder 5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6D8288-54A1-490D-A7A5-1C7CCFBC0D8B}" type="slidenum">
              <a:rPr lang="en-US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0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1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531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531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531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1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1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531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1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532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532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22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5323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24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5325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5326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5327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28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5329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5330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5331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32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5333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5334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35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5336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37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5338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5339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40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41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5342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43" name="Text Box 47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5344" name="Text Box 48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5345" name="Text Box 49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5346" name="Text Box 50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5347" name="Text Box 51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5348" name="Text Box 52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5349" name="Text Box 53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5350" name="Slide Number Placeholder 5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ADD3CB6-2826-4D92-B0FE-DC6E518EF3A9}" type="slidenum">
              <a:rPr lang="en-US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3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633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4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4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634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4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634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634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46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48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49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6350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6351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52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53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6354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6355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56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6357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6358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59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6360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61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6362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63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64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65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6366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67" name="Text Box 47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68" name="Text Box 48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6369" name="Text Box 49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6370" name="Text Box 50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6372" name="Text Box 52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6373" name="Text Box 53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6374" name="Text Box 54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6375" name="Slide Number Placeholder 5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40159C7-7EEB-4339-BD9D-95BCDE2EA9B3}" type="slidenum">
              <a:rPr lang="en-US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2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5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5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5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736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6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736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6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6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736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6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7368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7369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70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7371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72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74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7375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76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77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7379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80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7381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7382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83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7384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85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86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87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88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89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91" name="Text Box 47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92" name="Text Box 48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93" name="Text Box 49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7394" name="Text Box 50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7395" name="Text Box 51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7396" name="Text Box 52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7397" name="Text Box 53"/>
          <p:cNvSpPr txBox="1">
            <a:spLocks noChangeArrowheads="1"/>
          </p:cNvSpPr>
          <p:nvPr/>
        </p:nvSpPr>
        <p:spPr bwMode="auto">
          <a:xfrm>
            <a:off x="610870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7398" name="Text Box 5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7399" name="Text Box 55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7400" name="Slide Number Placeholder 5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D8383AD-E8EA-48B7-99E5-2B6AA05D57F5}" type="slidenum">
              <a:rPr lang="en-US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8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38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8392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393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394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8395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396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397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398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8399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400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401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402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8403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404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8405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406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407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8408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409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410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411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412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413" name="Text Box 45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414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415" name="Text Box 47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416" name="Text Box 48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417" name="Text Box 49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8418" name="Text Box 50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8419" name="Text Box 51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8420" name="Text Box 52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8421" name="Text Box 53"/>
          <p:cNvSpPr txBox="1">
            <a:spLocks noChangeArrowheads="1"/>
          </p:cNvSpPr>
          <p:nvPr/>
        </p:nvSpPr>
        <p:spPr bwMode="auto">
          <a:xfrm>
            <a:off x="610870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8422" name="Text Box 54"/>
          <p:cNvSpPr txBox="1">
            <a:spLocks noChangeArrowheads="1"/>
          </p:cNvSpPr>
          <p:nvPr/>
        </p:nvSpPr>
        <p:spPr bwMode="auto">
          <a:xfrm>
            <a:off x="669766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8423" name="Text Box 5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8424" name="Text Box 56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8425" name="Slide Number Placeholder 5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160FE3E-975E-4164-921C-1086977A338A}" type="slidenum">
              <a:rPr lang="en-US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0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40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40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40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0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940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1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41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41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41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941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41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418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419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420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21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22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423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424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428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9429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430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431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432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433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34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35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436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437" name="Text Box 45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438" name="Text Box 46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9439" name="Text Box 47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440" name="Text Box 48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41" name="Text Box 49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42" name="Text Box 50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443" name="Text Box 51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9444" name="Text Box 52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9445" name="Text Box 53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9446" name="Text Box 54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9447" name="Text Box 55"/>
          <p:cNvSpPr txBox="1">
            <a:spLocks noChangeArrowheads="1"/>
          </p:cNvSpPr>
          <p:nvPr/>
        </p:nvSpPr>
        <p:spPr bwMode="auto">
          <a:xfrm>
            <a:off x="610870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9448" name="Text Box 56"/>
          <p:cNvSpPr txBox="1">
            <a:spLocks noChangeArrowheads="1"/>
          </p:cNvSpPr>
          <p:nvPr/>
        </p:nvSpPr>
        <p:spPr bwMode="auto">
          <a:xfrm>
            <a:off x="669766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9449" name="Text Box 57"/>
          <p:cNvSpPr txBox="1">
            <a:spLocks noChangeArrowheads="1"/>
          </p:cNvSpPr>
          <p:nvPr/>
        </p:nvSpPr>
        <p:spPr bwMode="auto">
          <a:xfrm>
            <a:off x="7285039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9450" name="Slide Number Placeholder 5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F935DCD-9A5F-435C-A71C-E5D1C454653E}" type="slidenum">
              <a:rPr lang="en-US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2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3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3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3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3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3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3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3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3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3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3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4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4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42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43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44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45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46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47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49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3216276" y="5905501"/>
            <a:ext cx="5889625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60451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52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53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55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56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57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58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59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60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61" name="Text Box 45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62" name="Text Box 46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63" name="Text Box 47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64" name="Text Box 48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65" name="Text Box 49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66" name="Text Box 50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67" name="Text Box 51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0468" name="Text Box 52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0469" name="Text Box 53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0470" name="Text Box 54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0471" name="Text Box 55"/>
          <p:cNvSpPr txBox="1">
            <a:spLocks noChangeArrowheads="1"/>
          </p:cNvSpPr>
          <p:nvPr/>
        </p:nvSpPr>
        <p:spPr bwMode="auto">
          <a:xfrm>
            <a:off x="610870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0472" name="Text Box 56"/>
          <p:cNvSpPr txBox="1">
            <a:spLocks noChangeArrowheads="1"/>
          </p:cNvSpPr>
          <p:nvPr/>
        </p:nvSpPr>
        <p:spPr bwMode="auto">
          <a:xfrm>
            <a:off x="669766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0473" name="Text Box 57"/>
          <p:cNvSpPr txBox="1">
            <a:spLocks noChangeArrowheads="1"/>
          </p:cNvSpPr>
          <p:nvPr/>
        </p:nvSpPr>
        <p:spPr bwMode="auto">
          <a:xfrm>
            <a:off x="7285039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0474" name="Text Box 58"/>
          <p:cNvSpPr txBox="1">
            <a:spLocks noChangeArrowheads="1"/>
          </p:cNvSpPr>
          <p:nvPr/>
        </p:nvSpPr>
        <p:spPr bwMode="auto">
          <a:xfrm>
            <a:off x="787241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0475" name="Slide Number Placeholder 5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17CAF7-6DEC-48AA-A99C-3FC3EB4E27D1}" type="slidenum">
              <a:rPr lang="en-US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2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4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5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5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5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5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5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5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6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6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66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67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68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69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70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71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72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73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74" name="Text Box 34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75" name="Text Box 35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76" name="Text Box 36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77" name="Text Box 37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78" name="Text Box 38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79" name="Text Box 39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80" name="Text Box 40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81" name="Text Box 41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82" name="Text Box 42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83" name="Text Box 43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84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85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86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87" name="Text Box 47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88" name="Text Box 48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89" name="Text Box 49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90" name="Text Box 50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1491" name="Text Box 51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1492" name="Text Box 52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1493" name="Text Box 53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1494" name="Text Box 54"/>
          <p:cNvSpPr txBox="1">
            <a:spLocks noChangeArrowheads="1"/>
          </p:cNvSpPr>
          <p:nvPr/>
        </p:nvSpPr>
        <p:spPr bwMode="auto">
          <a:xfrm>
            <a:off x="610870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1495" name="Text Box 55"/>
          <p:cNvSpPr txBox="1">
            <a:spLocks noChangeArrowheads="1"/>
          </p:cNvSpPr>
          <p:nvPr/>
        </p:nvSpPr>
        <p:spPr bwMode="auto">
          <a:xfrm>
            <a:off x="669766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1496" name="Text Box 56"/>
          <p:cNvSpPr txBox="1">
            <a:spLocks noChangeArrowheads="1"/>
          </p:cNvSpPr>
          <p:nvPr/>
        </p:nvSpPr>
        <p:spPr bwMode="auto">
          <a:xfrm>
            <a:off x="7285039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1497" name="Text Box 57"/>
          <p:cNvSpPr txBox="1">
            <a:spLocks noChangeArrowheads="1"/>
          </p:cNvSpPr>
          <p:nvPr/>
        </p:nvSpPr>
        <p:spPr bwMode="auto">
          <a:xfrm>
            <a:off x="787241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1498" name="Slide Number Placeholder 5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9C7B18-EC61-4319-B9D3-E3BC3AEFA28B}" type="slidenum">
              <a:rPr lang="en-US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Typedef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638" indent="-274638" defTabSz="534988">
              <a:spcBef>
                <a:spcPct val="40000"/>
              </a:spcBef>
              <a:buFontTx/>
              <a:buChar char="•"/>
              <a:tabLst>
                <a:tab pos="274638" algn="l"/>
              </a:tabLst>
              <a:defRPr/>
            </a:pPr>
            <a:r>
              <a:rPr lang="en-US" dirty="0" err="1" smtClean="0"/>
              <a:t>Typedef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sinonim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alias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data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didefinisikan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.</a:t>
            </a:r>
          </a:p>
          <a:p>
            <a:pPr marL="274638" indent="-274638" defTabSz="534988">
              <a:spcBef>
                <a:spcPct val="40000"/>
              </a:spcBef>
              <a:buFontTx/>
              <a:buChar char="•"/>
              <a:tabLst>
                <a:tab pos="274638" algn="l"/>
              </a:tabLst>
              <a:defRPr/>
            </a:pPr>
            <a:r>
              <a:rPr lang="en-US" dirty="0" err="1" smtClean="0"/>
              <a:t>Contoh</a:t>
            </a:r>
            <a:r>
              <a:rPr lang="en-US" dirty="0" smtClean="0"/>
              <a:t>: </a:t>
            </a:r>
          </a:p>
          <a:p>
            <a:pPr marL="274638" indent="-274638" defTabSz="534988">
              <a:spcBef>
                <a:spcPct val="40000"/>
              </a:spcBef>
              <a:buNone/>
              <a:tabLst>
                <a:tab pos="274638" algn="l"/>
              </a:tabLst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MHS;</a:t>
            </a:r>
          </a:p>
          <a:p>
            <a:pPr marL="274638" indent="-274638" defTabSz="534988">
              <a:spcBef>
                <a:spcPct val="40000"/>
              </a:spcBef>
              <a:buNone/>
              <a:tabLst>
                <a:tab pos="274638" algn="l"/>
              </a:tabLst>
              <a:defRPr/>
            </a:pPr>
            <a:r>
              <a:rPr lang="en-US" dirty="0" smtClean="0"/>
              <a:t>	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mendefinisikan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bernama</a:t>
            </a:r>
            <a:r>
              <a:rPr lang="en-US" dirty="0" smtClean="0"/>
              <a:t> MHS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sinonim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“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dataMhs</a:t>
            </a:r>
            <a:r>
              <a:rPr lang="en-US" dirty="0" smtClean="0"/>
              <a:t>”. </a:t>
            </a:r>
          </a:p>
          <a:p>
            <a:pPr marL="274638" indent="-274638" defTabSz="534988">
              <a:spcBef>
                <a:spcPct val="40000"/>
              </a:spcBef>
              <a:buFontTx/>
              <a:buChar char="•"/>
              <a:tabLst>
                <a:tab pos="274638" algn="l"/>
              </a:tabLst>
              <a:defRPr/>
            </a:pP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demikian</a:t>
            </a:r>
            <a:r>
              <a:rPr lang="en-US" dirty="0" smtClean="0"/>
              <a:t>, </a:t>
            </a:r>
            <a:r>
              <a:rPr lang="en-US" dirty="0" err="1" smtClean="0"/>
              <a:t>pernyataan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dataMhs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diganti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MHS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.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592039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246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37560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434657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493395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5521326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62478" name="Text Box 14"/>
          <p:cNvSpPr txBox="1">
            <a:spLocks noChangeArrowheads="1"/>
          </p:cNvSpPr>
          <p:nvPr/>
        </p:nvSpPr>
        <p:spPr bwMode="auto">
          <a:xfrm>
            <a:off x="6108701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669766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7285039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7872414" y="51181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62482" name="Line 18"/>
          <p:cNvSpPr>
            <a:spLocks noChangeShapeType="1"/>
          </p:cNvSpPr>
          <p:nvPr/>
        </p:nvSpPr>
        <p:spPr bwMode="auto">
          <a:xfrm>
            <a:off x="6108700" y="1573214"/>
            <a:ext cx="0" cy="3043237"/>
          </a:xfrm>
          <a:prstGeom prst="line">
            <a:avLst/>
          </a:prstGeom>
          <a:noFill/>
          <a:ln w="76200">
            <a:solidFill>
              <a:srgbClr val="FF0033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2483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2BD983-A22B-49F9-B9A0-D6A64934F30D}" type="slidenum">
              <a:rPr lang="en-US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Algoritme #4:</a:t>
            </a:r>
            <a:br>
              <a:rPr lang="en-US" smtClean="0"/>
            </a:br>
            <a:r>
              <a:rPr lang="en-US" smtClean="0"/>
              <a:t>MERGE SORT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495800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mergeSort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n)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ms(t, 0, n-1);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void ms(LIST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left,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right)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mid;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if (left&lt;right) {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mid=(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left+right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)/2;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ms(t, left, mid);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ms(t, mid+1, right);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merge(t, left, right, mid);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971800" y="4343400"/>
            <a:ext cx="4114800" cy="838200"/>
          </a:xfrm>
          <a:prstGeom prst="flowChartProcess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7696200" y="3429000"/>
            <a:ext cx="2438400" cy="990600"/>
          </a:xfrm>
          <a:prstGeom prst="wedgeRectCallout">
            <a:avLst>
              <a:gd name="adj1" fmla="val -95981"/>
              <a:gd name="adj2" fmla="val 65889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Rekursi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memecah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bagian-bagian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kecil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2971800" y="5181600"/>
            <a:ext cx="4114800" cy="381000"/>
          </a:xfrm>
          <a:prstGeom prst="flowChartProcess">
            <a:avLst/>
          </a:prstGeom>
          <a:solidFill>
            <a:schemeClr val="accent2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7924800" y="4800600"/>
            <a:ext cx="2438400" cy="1752600"/>
          </a:xfrm>
          <a:prstGeom prst="wedgeRectCallout">
            <a:avLst>
              <a:gd name="adj1" fmla="val -91089"/>
              <a:gd name="adj2" fmla="val -14843"/>
            </a:avLst>
          </a:prstGeom>
          <a:solidFill>
            <a:schemeClr val="accent2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Setelah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pemecahan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terkecil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kemudian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penggabungan</a:t>
            </a:r>
            <a:r>
              <a:rPr lang="en-US" dirty="0">
                <a:solidFill>
                  <a:schemeClr val="tx1"/>
                </a:solidFill>
              </a:rPr>
              <a:t>/merge </a:t>
            </a:r>
            <a:r>
              <a:rPr lang="en-US" dirty="0" err="1">
                <a:solidFill>
                  <a:schemeClr val="tx1"/>
                </a:solidFill>
              </a:rPr>
              <a:t>sambil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diurutkan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3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Algoritme #4:</a:t>
            </a:r>
            <a:br>
              <a:rPr lang="en-US" smtClean="0"/>
            </a:br>
            <a:r>
              <a:rPr lang="en-US" smtClean="0"/>
              <a:t>MERGE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905000"/>
            <a:ext cx="8001000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Fungsi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berikut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melakukan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merge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sekaligus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mengurutkan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merge(LIST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left,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right,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mid)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LIST c[SIZE];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=left, j=mid+1, k=left;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while ((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&lt;=mid)&amp;&amp;(j&lt;=right))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if(t[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].key&lt;t[j].key)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c[k]=t[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]; k++;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} else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c[k]=t[j]; k++; j++;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while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&lt;=mid)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c[k]=t[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]; k++;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while (j&lt;=right)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c[k]=t[j]; k++; j++;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for(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left;i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k;i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 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]=c[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20346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"/>
            <a:ext cx="4942304" cy="687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7244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Algoritme</a:t>
            </a:r>
            <a:r>
              <a:rPr lang="en-US" dirty="0" smtClean="0"/>
              <a:t> #5:</a:t>
            </a:r>
            <a:br>
              <a:rPr lang="en-US" dirty="0" smtClean="0"/>
            </a:br>
            <a:r>
              <a:rPr lang="en-US" dirty="0" smtClean="0"/>
              <a:t>QUICK SORT</a:t>
            </a:r>
          </a:p>
        </p:txBody>
      </p:sp>
      <p:sp>
        <p:nvSpPr>
          <p:cNvPr id="17411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6172200" y="1752601"/>
            <a:ext cx="4495800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>
              <a:buFont typeface="Arial" charset="0"/>
              <a:buChar char="•"/>
            </a:pPr>
            <a:r>
              <a:rPr lang="en-US" sz="2000" dirty="0" err="1"/>
              <a:t>Menerapkan</a:t>
            </a:r>
            <a:r>
              <a:rPr lang="en-US" sz="2000" dirty="0"/>
              <a:t> </a:t>
            </a:r>
            <a:r>
              <a:rPr lang="en-US" sz="2000" dirty="0" err="1"/>
              <a:t>strategi</a:t>
            </a:r>
            <a:r>
              <a:rPr lang="en-US" sz="2000" dirty="0"/>
              <a:t> divide and conquer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membagi</a:t>
            </a:r>
            <a:r>
              <a:rPr lang="en-US" sz="2000" dirty="0"/>
              <a:t> list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sublist</a:t>
            </a:r>
            <a:endParaRPr lang="en-US" sz="2000" dirty="0"/>
          </a:p>
          <a:p>
            <a:pPr marL="236538" indent="-236538">
              <a:buFont typeface="Arial" charset="0"/>
              <a:buChar char="•"/>
            </a:pPr>
            <a:r>
              <a:rPr lang="en-US" sz="2000" dirty="0" err="1"/>
              <a:t>Tahapan</a:t>
            </a:r>
            <a:endParaRPr lang="en-US" sz="2000" dirty="0"/>
          </a:p>
          <a:p>
            <a:pPr marL="693738" lvl="1" indent="-236538">
              <a:buFont typeface="Arial" charset="0"/>
              <a:buChar char="•"/>
            </a:pPr>
            <a:r>
              <a:rPr lang="en-US" dirty="0" err="1"/>
              <a:t>Ambil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, </a:t>
            </a:r>
            <a:r>
              <a:rPr lang="en-US" dirty="0" err="1"/>
              <a:t>disebut</a:t>
            </a:r>
            <a:r>
              <a:rPr lang="en-US" dirty="0"/>
              <a:t> pivot, </a:t>
            </a:r>
            <a:r>
              <a:rPr lang="en-US" dirty="0" err="1"/>
              <a:t>dari</a:t>
            </a:r>
            <a:r>
              <a:rPr lang="en-US" dirty="0"/>
              <a:t> list</a:t>
            </a:r>
          </a:p>
          <a:p>
            <a:pPr marL="693738" lvl="1" indent="-236538"/>
            <a:r>
              <a:rPr lang="en-US" dirty="0"/>
              <a:t>     (pivot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hitam</a:t>
            </a:r>
            <a:r>
              <a:rPr lang="en-US" dirty="0"/>
              <a:t>)</a:t>
            </a:r>
          </a:p>
          <a:p>
            <a:pPr marL="693738" lvl="1" indent="-236538">
              <a:buFont typeface="Arial" charset="0"/>
              <a:buChar char="•"/>
            </a:pPr>
            <a:r>
              <a:rPr lang="en-US" dirty="0" err="1"/>
              <a:t>Posisikan</a:t>
            </a:r>
            <a:r>
              <a:rPr lang="en-US" dirty="0"/>
              <a:t> pivot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pivot,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pivot</a:t>
            </a:r>
          </a:p>
          <a:p>
            <a:pPr marL="693738" lvl="1" indent="-236538">
              <a:buFont typeface="Arial" charset="0"/>
              <a:buChar char="•"/>
            </a:pP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sublist</a:t>
            </a:r>
            <a:r>
              <a:rPr lang="en-US" dirty="0"/>
              <a:t> </a:t>
            </a:r>
            <a:r>
              <a:rPr lang="en-US" dirty="0" err="1"/>
              <a:t>sebelah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pivot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rekursif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11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Algoritme #5:</a:t>
            </a:r>
            <a:br>
              <a:rPr lang="en-US" smtClean="0"/>
            </a:br>
            <a:r>
              <a:rPr lang="en-US" smtClean="0"/>
              <a:t>QUICK SORT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fr-FR" sz="2000">
                <a:latin typeface="Courier New" pitchFamily="49" charset="0"/>
                <a:cs typeface="Courier New" pitchFamily="49" charset="0"/>
              </a:rPr>
              <a:t>void quickSort(LIST t[], int n)</a:t>
            </a:r>
          </a:p>
          <a:p>
            <a:pPr marL="0" indent="0">
              <a:spcBef>
                <a:spcPct val="0"/>
              </a:spcBef>
              <a:buNone/>
            </a:pPr>
            <a:r>
              <a:rPr lang="fr-FR" sz="200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spcBef>
                <a:spcPct val="0"/>
              </a:spcBef>
              <a:buNone/>
            </a:pPr>
            <a:r>
              <a:rPr lang="fr-FR" sz="2000">
                <a:latin typeface="Courier New" pitchFamily="49" charset="0"/>
                <a:cs typeface="Courier New" pitchFamily="49" charset="0"/>
              </a:rPr>
              <a:t>   qs(t, 0, n-1);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fr-FR" sz="2000">
                <a:latin typeface="Courier New" pitchFamily="49" charset="0"/>
                <a:cs typeface="Courier New" pitchFamily="49" charset="0"/>
              </a:rPr>
              <a:t>}</a:t>
            </a:r>
            <a:endParaRPr lang="en-US" sz="20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1837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Algoritme #5:</a:t>
            </a:r>
            <a:br>
              <a:rPr lang="en-US" smtClean="0"/>
            </a:br>
            <a:r>
              <a:rPr lang="en-US" smtClean="0"/>
              <a:t>QUICK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4196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qs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right)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 i, j;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LIST x, y;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i =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; j = right;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x = t[(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+right)/2];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do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((t[i].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key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&lt;x.key) &amp;&amp; (i&lt;right)) i++;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((x.key&lt;t[j].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key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) &amp;&amp; (j&gt;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)) j--;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   if(i &lt;= j)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tukar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(&amp;t[i], &amp;t[j]);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      i++; j--;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}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while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(i&lt;=j);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fr-FR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if (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&lt;j)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qs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(t,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left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, j);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    if (i&lt;right) </a:t>
            </a:r>
            <a:r>
              <a:rPr lang="fr-FR" sz="2000" dirty="0" err="1">
                <a:latin typeface="Courier New" pitchFamily="49" charset="0"/>
                <a:cs typeface="Courier New" pitchFamily="49" charset="0"/>
              </a:rPr>
              <a:t>qs</a:t>
            </a:r>
            <a:r>
              <a:rPr lang="fr-FR" sz="2000" dirty="0">
                <a:latin typeface="Courier New" pitchFamily="49" charset="0"/>
                <a:cs typeface="Courier New" pitchFamily="49" charset="0"/>
              </a:rPr>
              <a:t>(t, i, right);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fr-FR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74925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</a:t>
            </a:r>
            <a:endParaRPr lang="en-US" dirty="0"/>
          </a:p>
        </p:txBody>
      </p:sp>
      <p:pic>
        <p:nvPicPr>
          <p:cNvPr id="5" name="Merge Sor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9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pic>
        <p:nvPicPr>
          <p:cNvPr id="5" name="Insertion Sor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8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</a:t>
            </a:r>
            <a:endParaRPr lang="en-US" dirty="0"/>
          </a:p>
        </p:txBody>
      </p:sp>
      <p:pic>
        <p:nvPicPr>
          <p:cNvPr id="5" name="Insertion Sor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84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(LR pointers)</a:t>
            </a:r>
            <a:endParaRPr lang="en-US" dirty="0"/>
          </a:p>
        </p:txBody>
      </p:sp>
      <p:pic>
        <p:nvPicPr>
          <p:cNvPr id="5" name="Quick Sort (LR pointers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Contoh ::</a:t>
            </a:r>
            <a:br>
              <a:rPr lang="en-US" smtClean="0"/>
            </a:br>
            <a:r>
              <a:rPr lang="en-US" smtClean="0"/>
              <a:t>Menggunakan typedef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MHS;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MHS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={"Indah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Sekali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", 19};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MHS *p;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 = &amp;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("%s %d\n",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mhs.nama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mhs.usia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("%s %d\n", p-&gt;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p-&gt;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000" y="1905000"/>
            <a:ext cx="3581400" cy="11430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2400">
                <a:latin typeface="Courier New" pitchFamily="49" charset="0"/>
                <a:cs typeface="Courier New" pitchFamily="49" charset="0"/>
              </a:rPr>
              <a:t>Indah Sekali 19</a:t>
            </a:r>
          </a:p>
          <a:p>
            <a:pPr eaLnBrk="0" hangingPunct="0"/>
            <a:r>
              <a:rPr lang="en-US" sz="2400">
                <a:latin typeface="Courier New" pitchFamily="49" charset="0"/>
                <a:cs typeface="Courier New" pitchFamily="49" charset="0"/>
              </a:rPr>
              <a:t>Indah Sekali 19</a:t>
            </a:r>
          </a:p>
        </p:txBody>
      </p:sp>
    </p:spTree>
    <p:extLst>
      <p:ext uri="{BB962C8B-B14F-4D97-AF65-F5344CB8AC3E}">
        <p14:creationId xmlns:p14="http://schemas.microsoft.com/office/powerpoint/2010/main" val="1913454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p:pic>
        <p:nvPicPr>
          <p:cNvPr id="5" name="Selection Sor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sualization and Comparison of Sorting Algorithm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7983" y="401444"/>
            <a:ext cx="10216033" cy="57470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5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Array of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#define SIZE 100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nilaiMhs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char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[9];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float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rataan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nilaiMhs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NILAI;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 substring </a:t>
            </a:r>
            <a:br>
              <a:rPr lang="en-US" dirty="0" smtClean="0">
                <a:latin typeface="Courier New" pitchFamily="49" charset="0"/>
                <a:cs typeface="Courier New" pitchFamily="49" charset="0"/>
              </a:rPr>
            </a:br>
            <a:r>
              <a:rPr lang="en-US" dirty="0" smtClean="0">
                <a:latin typeface="Courier New" pitchFamily="49" charset="0"/>
                <a:cs typeface="Courier New" pitchFamily="49" charset="0"/>
              </a:rPr>
              <a:t>(char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const char *source,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a,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=a;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(;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++)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-a]=source[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dest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-a]='\0';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866083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i="1" dirty="0" smtClean="0"/>
              <a:t>Array of </a:t>
            </a:r>
            <a:r>
              <a:rPr lang="en-US" dirty="0" err="1" smtClean="0"/>
              <a:t>struct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990600"/>
            <a:ext cx="8262938" cy="5257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NILAI list[SIZE];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char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brs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[256],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[4];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scanf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("%d\n", &amp;n);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gets(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brs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  //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baca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per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baris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data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substring(list[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brs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0, 9);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substring(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brs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10, 2); 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atoi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substring(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brs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13, 2); 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atoi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++)   //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hitung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rataan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mhs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rataan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(float) (list[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uts+list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)/2.0;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("%s %.2f\n", 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, list[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rataan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7467600" y="1447800"/>
            <a:ext cx="2590800" cy="1371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nn-NO" sz="20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eaLnBrk="0" hangingPunct="0"/>
            <a:r>
              <a:rPr lang="nn-NO" sz="2000" dirty="0">
                <a:latin typeface="Courier New" pitchFamily="49" charset="0"/>
                <a:cs typeface="Courier New" pitchFamily="49" charset="0"/>
              </a:rPr>
              <a:t>G64010234 60 80</a:t>
            </a:r>
          </a:p>
          <a:p>
            <a:pPr eaLnBrk="0" hangingPunct="0"/>
            <a:r>
              <a:rPr lang="nn-NO" sz="2000" dirty="0">
                <a:latin typeface="Courier New" pitchFamily="49" charset="0"/>
                <a:cs typeface="Courier New" pitchFamily="49" charset="0"/>
              </a:rPr>
              <a:t>G64010235 50 45</a:t>
            </a:r>
          </a:p>
          <a:p>
            <a:pPr eaLnBrk="0" hangingPunct="0"/>
            <a:r>
              <a:rPr lang="nn-NO" sz="2000" dirty="0">
                <a:latin typeface="Courier New" pitchFamily="49" charset="0"/>
                <a:cs typeface="Courier New" pitchFamily="49" charset="0"/>
              </a:rPr>
              <a:t>G64010236 90 76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8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Latihan</a:t>
            </a:r>
            <a:r>
              <a:rPr lang="en-US" dirty="0" smtClean="0"/>
              <a:t> #1</a:t>
            </a:r>
            <a:br>
              <a:rPr lang="en-US" dirty="0" smtClean="0"/>
            </a:br>
            <a:r>
              <a:rPr lang="en-US" dirty="0" err="1" smtClean="0"/>
              <a:t>Titik</a:t>
            </a:r>
            <a:r>
              <a:rPr lang="en-US" dirty="0" smtClean="0"/>
              <a:t> 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2D </a:t>
            </a:r>
            <a:r>
              <a:rPr lang="en-US" dirty="0" err="1" smtClean="0"/>
              <a:t>diwakili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masing-masingnya</a:t>
            </a:r>
            <a:r>
              <a:rPr lang="en-US" dirty="0" smtClean="0"/>
              <a:t> </a:t>
            </a:r>
            <a:r>
              <a:rPr lang="en-US" dirty="0" err="1" smtClean="0"/>
              <a:t>menunjukkan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dimensi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dicetak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notasi</a:t>
            </a:r>
            <a:r>
              <a:rPr lang="en-US" dirty="0" smtClean="0"/>
              <a:t> (x, y) </a:t>
            </a:r>
            <a:r>
              <a:rPr lang="en-US" dirty="0" err="1" smtClean="0"/>
              <a:t>dengan</a:t>
            </a:r>
            <a:r>
              <a:rPr lang="en-US" dirty="0" smtClean="0"/>
              <a:t> x </a:t>
            </a:r>
            <a:r>
              <a:rPr lang="en-US" dirty="0" err="1" smtClean="0"/>
              <a:t>dan</a:t>
            </a:r>
            <a:r>
              <a:rPr lang="en-US" dirty="0" smtClean="0"/>
              <a:t> y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riil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Buat</a:t>
            </a:r>
            <a:r>
              <a:rPr lang="en-US" dirty="0" smtClean="0"/>
              <a:t> program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Euclid </a:t>
            </a:r>
            <a:r>
              <a:rPr lang="en-US" dirty="0" err="1" smtClean="0"/>
              <a:t>keduanya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angka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r>
              <a:rPr lang="en-US" dirty="0" smtClean="0"/>
              <a:t>. </a:t>
            </a:r>
            <a:r>
              <a:rPr lang="en-US" dirty="0" err="1" smtClean="0"/>
              <a:t>Gunakan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struct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masukan</a:t>
            </a:r>
            <a:r>
              <a:rPr lang="en-US" dirty="0" smtClean="0"/>
              <a:t>: </a:t>
            </a:r>
          </a:p>
          <a:p>
            <a:pPr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	2.5 2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	5 2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keluaran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2.50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289550" y="4435475"/>
          <a:ext cx="49974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3" imgW="2082600" imgH="304560" progId="Equation.3">
                  <p:embed/>
                </p:oleObj>
              </mc:Choice>
              <mc:Fallback>
                <p:oleObj name="Equation" r:id="rId3" imgW="20826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4435475"/>
                        <a:ext cx="4997450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178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Latihan</a:t>
            </a:r>
            <a:r>
              <a:rPr lang="en-US" dirty="0" smtClean="0"/>
              <a:t> #2</a:t>
            </a:r>
            <a:br>
              <a:rPr lang="en-US" dirty="0" smtClean="0"/>
            </a:br>
            <a:r>
              <a:rPr lang="en-US" dirty="0" err="1" smtClean="0"/>
              <a:t>Waktu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selisih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time1 </a:t>
            </a:r>
            <a:r>
              <a:rPr lang="en-US" dirty="0" err="1" smtClean="0"/>
              <a:t>dan</a:t>
            </a:r>
            <a:r>
              <a:rPr lang="en-US" dirty="0" smtClean="0"/>
              <a:t> time2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b="1" dirty="0" err="1" smtClean="0"/>
              <a:t>satuan</a:t>
            </a:r>
            <a:r>
              <a:rPr lang="en-US" b="1" dirty="0" smtClean="0"/>
              <a:t> </a:t>
            </a:r>
            <a:r>
              <a:rPr lang="en-US" b="1" dirty="0" err="1" smtClean="0"/>
              <a:t>menit</a:t>
            </a:r>
            <a:r>
              <a:rPr lang="en-US" dirty="0" smtClean="0"/>
              <a:t>. 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i="1" dirty="0" smtClean="0"/>
              <a:t>hour</a:t>
            </a:r>
            <a:r>
              <a:rPr lang="en-US" dirty="0" smtClean="0"/>
              <a:t> (jam), </a:t>
            </a:r>
            <a:r>
              <a:rPr lang="en-US" i="1" dirty="0" smtClean="0"/>
              <a:t>minute</a:t>
            </a:r>
            <a:r>
              <a:rPr lang="en-US" dirty="0" smtClean="0"/>
              <a:t> (</a:t>
            </a:r>
            <a:r>
              <a:rPr lang="en-US" dirty="0" err="1" smtClean="0"/>
              <a:t>menit</a:t>
            </a:r>
            <a:r>
              <a:rPr lang="en-US" dirty="0" smtClean="0"/>
              <a:t>),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second</a:t>
            </a:r>
            <a:r>
              <a:rPr lang="en-US" dirty="0" smtClean="0"/>
              <a:t> (</a:t>
            </a:r>
            <a:r>
              <a:rPr lang="en-US" dirty="0" err="1" smtClean="0"/>
              <a:t>detik</a:t>
            </a:r>
            <a:r>
              <a:rPr lang="en-US" dirty="0" smtClean="0"/>
              <a:t>).</a:t>
            </a:r>
          </a:p>
          <a:p>
            <a:pPr>
              <a:defRPr/>
            </a:pP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:</a:t>
            </a:r>
          </a:p>
          <a:p>
            <a:pPr marL="914400" indent="-14288">
              <a:buNone/>
              <a:defRPr/>
            </a:pP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   TIME time1 = {10, 30, 0.0};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   TIME time2 = {11, 31, 30.0};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   float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beda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beda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selisih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(time1, time2);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(".2f\n", </a:t>
            </a:r>
            <a:r>
              <a:rPr lang="en-US" sz="2100" dirty="0" err="1">
                <a:latin typeface="Courier New" pitchFamily="49" charset="0"/>
                <a:cs typeface="Courier New" pitchFamily="49" charset="0"/>
              </a:rPr>
              <a:t>beda</a:t>
            </a:r>
            <a:r>
              <a:rPr lang="en-US" sz="2100" dirty="0">
                <a:latin typeface="Courier New" pitchFamily="49" charset="0"/>
                <a:cs typeface="Courier New" pitchFamily="49" charset="0"/>
              </a:rPr>
              <a:t>);   // output: 61.50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914400" indent="-14288">
              <a:buNone/>
              <a:defRPr/>
            </a:pPr>
            <a:r>
              <a:rPr lang="en-US" sz="21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54618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Diketahui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mhs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data </a:t>
            </a:r>
            <a:r>
              <a:rPr lang="en-US" dirty="0" err="1" smtClean="0"/>
              <a:t>mahasiswa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char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[10];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char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[30];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float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nilai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};</a:t>
            </a:r>
            <a:endParaRPr lang="en-US" dirty="0" smtClean="0"/>
          </a:p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program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n </a:t>
            </a:r>
            <a:r>
              <a:rPr lang="en-US" dirty="0" err="1" smtClean="0"/>
              <a:t>buah</a:t>
            </a:r>
            <a:r>
              <a:rPr lang="en-US" dirty="0" smtClean="0"/>
              <a:t> data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yang </a:t>
            </a:r>
            <a:r>
              <a:rPr lang="en-US" dirty="0" err="1" smtClean="0"/>
              <a:t>terurut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i="1" dirty="0" smtClean="0"/>
              <a:t>descending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program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(</a:t>
            </a:r>
            <a:r>
              <a:rPr lang="en-US" dirty="0" err="1" smtClean="0"/>
              <a:t>tambahkan</a:t>
            </a:r>
            <a:r>
              <a:rPr lang="en-US" dirty="0" smtClean="0"/>
              <a:t> 2 data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struct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Books {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char  title[50];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char  author[50];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char  subject[100];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book_id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3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</a:t>
            </a:r>
            <a:r>
              <a:rPr lang="en-US" dirty="0" smtClean="0"/>
              <a:t>, bitwise, searching, sorting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program </a:t>
            </a:r>
            <a:r>
              <a:rPr lang="en-US" dirty="0" err="1" smtClean="0"/>
              <a:t>lengkap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C</a:t>
            </a:r>
          </a:p>
          <a:p>
            <a:r>
              <a:rPr lang="en-US" dirty="0" smtClean="0"/>
              <a:t>Program </a:t>
            </a:r>
            <a:r>
              <a:rPr lang="en-US" dirty="0" err="1" smtClean="0"/>
              <a:t>menerima</a:t>
            </a:r>
            <a:r>
              <a:rPr lang="en-US" dirty="0" smtClean="0"/>
              <a:t> input </a:t>
            </a:r>
            <a:r>
              <a:rPr lang="en-US" dirty="0" err="1" smtClean="0"/>
              <a:t>dari</a:t>
            </a:r>
            <a:r>
              <a:rPr lang="en-US" dirty="0" smtClean="0"/>
              <a:t> user </a:t>
            </a:r>
            <a:r>
              <a:rPr lang="en-US" dirty="0" err="1" smtClean="0"/>
              <a:t>berupa</a:t>
            </a:r>
            <a:r>
              <a:rPr lang="en-US" dirty="0" smtClean="0"/>
              <a:t> string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input </a:t>
            </a:r>
            <a:r>
              <a:rPr lang="en-US" dirty="0" err="1" smtClean="0"/>
              <a:t>adalah</a:t>
            </a:r>
            <a:r>
              <a:rPr lang="en-US" dirty="0" smtClean="0"/>
              <a:t> “</a:t>
            </a:r>
            <a:r>
              <a:rPr lang="en-US" dirty="0" err="1" smtClean="0"/>
              <a:t>osas</a:t>
            </a:r>
            <a:r>
              <a:rPr lang="en-US" dirty="0" smtClean="0"/>
              <a:t>” (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kutip</a:t>
            </a:r>
            <a:r>
              <a:rPr lang="en-US" dirty="0" smtClean="0"/>
              <a:t>) program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“</a:t>
            </a:r>
            <a:r>
              <a:rPr lang="en-US" dirty="0"/>
              <a:t> </a:t>
            </a:r>
            <a:r>
              <a:rPr lang="en-US" dirty="0" err="1"/>
              <a:t>Uvuvwevwe</a:t>
            </a:r>
            <a:r>
              <a:rPr lang="en-US" dirty="0"/>
              <a:t> </a:t>
            </a:r>
            <a:r>
              <a:rPr lang="en-US" dirty="0" err="1"/>
              <a:t>Onyetenyevwe</a:t>
            </a:r>
            <a:r>
              <a:rPr lang="en-US" dirty="0"/>
              <a:t> </a:t>
            </a:r>
            <a:r>
              <a:rPr lang="en-US" dirty="0" err="1"/>
              <a:t>Ugwemubwem</a:t>
            </a:r>
            <a:r>
              <a:rPr lang="en-US" dirty="0"/>
              <a:t> </a:t>
            </a:r>
            <a:r>
              <a:rPr lang="en-US" dirty="0" err="1" smtClean="0"/>
              <a:t>Osas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Selainnya</a:t>
            </a:r>
            <a:r>
              <a:rPr lang="en-US" dirty="0" smtClean="0"/>
              <a:t>, program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“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err="1"/>
              <a:t>Uvuvwevwe</a:t>
            </a:r>
            <a:r>
              <a:rPr lang="en-US" dirty="0"/>
              <a:t> </a:t>
            </a:r>
            <a:r>
              <a:rPr lang="en-US" dirty="0" err="1"/>
              <a:t>Onyetenyevwe</a:t>
            </a:r>
            <a:r>
              <a:rPr lang="en-US" dirty="0"/>
              <a:t> </a:t>
            </a:r>
            <a:r>
              <a:rPr lang="en-US" dirty="0" err="1"/>
              <a:t>Ugwemubwem</a:t>
            </a:r>
            <a:r>
              <a:rPr lang="en-US" dirty="0"/>
              <a:t> </a:t>
            </a:r>
            <a:r>
              <a:rPr lang="en-US" dirty="0" err="1" smtClean="0"/>
              <a:t>Osas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Bit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Singkatan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binary digit </a:t>
            </a:r>
            <a:r>
              <a:rPr lang="en-US" dirty="0" smtClean="0"/>
              <a:t>(digit </a:t>
            </a:r>
            <a:r>
              <a:rPr lang="en-US" dirty="0" err="1" smtClean="0"/>
              <a:t>biner</a:t>
            </a:r>
            <a:r>
              <a:rPr lang="en-US" dirty="0" smtClean="0"/>
              <a:t>),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yang </a:t>
            </a:r>
            <a:r>
              <a:rPr lang="en-US" dirty="0" err="1" smtClean="0"/>
              <a:t>direpresentasikan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biner</a:t>
            </a:r>
            <a:r>
              <a:rPr lang="en-US" dirty="0" smtClean="0"/>
              <a:t> (basis 2)</a:t>
            </a:r>
          </a:p>
          <a:p>
            <a:r>
              <a:rPr lang="en-US" dirty="0" err="1" smtClean="0"/>
              <a:t>Contoh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bulat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r>
              <a:rPr lang="en-US" dirty="0" smtClean="0"/>
              <a:t> 156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dituliskan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10011100 (8 bit)</a:t>
            </a:r>
          </a:p>
          <a:p>
            <a:pPr lvl="1"/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bulat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r>
              <a:rPr lang="en-US" dirty="0" smtClean="0"/>
              <a:t> 20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dituliskan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00010100 (8 bit)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885611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Bitwise operator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1905000"/>
          </a:xfrm>
        </p:spPr>
        <p:txBody>
          <a:bodyPr>
            <a:normAutofit/>
          </a:bodyPr>
          <a:lstStyle/>
          <a:p>
            <a:r>
              <a:rPr lang="en-US" dirty="0" smtClean="0"/>
              <a:t>Operator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memanipulasi</a:t>
            </a:r>
            <a:r>
              <a:rPr lang="en-US" dirty="0" smtClean="0"/>
              <a:t> bit-bit </a:t>
            </a:r>
            <a:r>
              <a:rPr lang="en-US" dirty="0" err="1" smtClean="0"/>
              <a:t>pada</a:t>
            </a:r>
            <a:r>
              <a:rPr lang="en-US" dirty="0" smtClean="0"/>
              <a:t> operand </a:t>
            </a:r>
            <a:r>
              <a:rPr lang="en-US" dirty="0" err="1" smtClean="0"/>
              <a:t>bertipe</a:t>
            </a:r>
            <a:r>
              <a:rPr lang="en-US" dirty="0" smtClean="0"/>
              <a:t> data integral (char, short, </a:t>
            </a:r>
            <a:r>
              <a:rPr lang="en-US" dirty="0" err="1" smtClean="0"/>
              <a:t>int</a:t>
            </a:r>
            <a:r>
              <a:rPr lang="en-US" dirty="0" smtClean="0"/>
              <a:t>, long, long </a:t>
            </a:r>
            <a:r>
              <a:rPr lang="en-US" dirty="0" err="1" smtClean="0"/>
              <a:t>long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Jenis</a:t>
            </a:r>
            <a:r>
              <a:rPr lang="en-US" dirty="0" smtClean="0"/>
              <a:t> operator:</a:t>
            </a:r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  <p:graphicFrame>
        <p:nvGraphicFramePr>
          <p:cNvPr id="5" name="Group 109"/>
          <p:cNvGraphicFramePr>
            <a:graphicFrameLocks/>
          </p:cNvGraphicFramePr>
          <p:nvPr/>
        </p:nvGraphicFramePr>
        <p:xfrm>
          <a:off x="2743200" y="3643848"/>
          <a:ext cx="5410200" cy="2377440"/>
        </p:xfrm>
        <a:graphic>
          <a:graphicData uri="http://schemas.openxmlformats.org/drawingml/2006/table">
            <a:tbl>
              <a:tblPr/>
              <a:tblGrid>
                <a:gridCol w="1066800"/>
                <a:gridCol w="4343400"/>
              </a:tblGrid>
              <a:tr h="3434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~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one's complement (bitwise NOT)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4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&amp;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bitwise AND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4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|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bitwise inclusive OR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4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^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bitwise exclusive OR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4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&lt;&lt;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left shift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4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&gt;&gt;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right shift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360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kebenaran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~, &amp;, |, </a:t>
            </a:r>
            <a:r>
              <a:rPr lang="en-US" dirty="0" err="1" smtClean="0"/>
              <a:t>dan</a:t>
            </a:r>
            <a:r>
              <a:rPr lang="en-US" dirty="0" smtClean="0"/>
              <a:t> ^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&amp; 1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&amp; 0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| 1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| 0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X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^ ~X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| ~X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&amp; ~X = 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&gt;&gt; n =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 &lt;&lt; n =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Keluaran</a:t>
            </a:r>
            <a:r>
              <a:rPr lang="en-US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unsigned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c1 = 118;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unsigned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c2 = 14;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unsigned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c3 = 7;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c1 &amp; c2);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c1 | c2);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c1 ^ c2);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c1 &gt;&gt; 3);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c3 &lt;&lt; 2);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~c3);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14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456556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dilakukan</a:t>
            </a:r>
            <a:r>
              <a:rPr lang="en-US" dirty="0" smtClean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unsigned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scanf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("%u", &amp;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&amp; 1);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("%u\n",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&amp; 0xfffffffe);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14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174599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n bits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endParaRPr lang="en-US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void bits (unsigned value, unsigned n) {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unsigned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c, mask = 1 &lt;&lt; (n-1);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for ( c = 1 ; c &lt;= n 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c++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) {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("%c", ( value &amp; mask ? '1' : '0' ));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mask = mask &gt;&gt; 1;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2000" dirty="0" err="1">
                <a:cs typeface="Courier New" pitchFamily="49" charset="0"/>
              </a:rPr>
              <a:t>Apa</a:t>
            </a:r>
            <a:r>
              <a:rPr lang="en-US" sz="2000" dirty="0">
                <a:cs typeface="Courier New" pitchFamily="49" charset="0"/>
              </a:rPr>
              <a:t> yang </a:t>
            </a:r>
            <a:r>
              <a:rPr lang="en-US" sz="2000" dirty="0" err="1">
                <a:cs typeface="Courier New" pitchFamily="49" charset="0"/>
              </a:rPr>
              <a:t>akan</a:t>
            </a:r>
            <a:r>
              <a:rPr lang="en-US" sz="2000" dirty="0">
                <a:cs typeface="Courier New" pitchFamily="49" charset="0"/>
              </a:rPr>
              <a:t> </a:t>
            </a:r>
            <a:r>
              <a:rPr lang="en-US" sz="2000" dirty="0" err="1">
                <a:cs typeface="Courier New" pitchFamily="49" charset="0"/>
              </a:rPr>
              <a:t>dicetak</a:t>
            </a:r>
            <a:r>
              <a:rPr lang="en-US" sz="2000" dirty="0">
                <a:cs typeface="Courier New" pitchFamily="49" charset="0"/>
              </a:rPr>
              <a:t> </a:t>
            </a:r>
            <a:r>
              <a:rPr lang="en-US" sz="2000" dirty="0" err="1">
                <a:cs typeface="Courier New" pitchFamily="49" charset="0"/>
              </a:rPr>
              <a:t>dari</a:t>
            </a:r>
            <a:r>
              <a:rPr lang="en-US" sz="2000" dirty="0">
                <a:cs typeface="Courier New" pitchFamily="49" charset="0"/>
              </a:rPr>
              <a:t> </a:t>
            </a:r>
            <a:r>
              <a:rPr lang="en-US" sz="2000" dirty="0" err="1">
                <a:cs typeface="Courier New" pitchFamily="49" charset="0"/>
              </a:rPr>
              <a:t>pemanggilan</a:t>
            </a:r>
            <a:r>
              <a:rPr lang="en-US" sz="2000" dirty="0">
                <a:cs typeface="Courier New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Courier New" pitchFamily="49" charset="0"/>
              </a:rPr>
              <a:t>bits(20, 4)</a:t>
            </a:r>
            <a:r>
              <a:rPr lang="en-US" sz="2000" dirty="0">
                <a:cs typeface="Courier New" pitchFamily="49" charset="0"/>
              </a:rPr>
              <a:t> ?</a:t>
            </a:r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831054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Apa output program berikut?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 //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fungsi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bits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unsigned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c1 = 120, c2 = 11, c3, c4, c5;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c3 = c1 &amp; c2;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c4 = c1 | c2;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c5 = ~c1;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bits(c3, 8);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("\n");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bits(c4, 8);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("\n");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bits(c5, 8);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("\n");  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19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09344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TIPE DATA ENUMERASI</a:t>
            </a:r>
            <a:endParaRPr lang="en-US" dirty="0"/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mtClean="0"/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530346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Tipe data ENUMERASI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enumerasi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sekumpulan</a:t>
            </a:r>
            <a:r>
              <a:rPr lang="en-US" dirty="0" smtClean="0"/>
              <a:t> literal integer yang </a:t>
            </a:r>
            <a:r>
              <a:rPr lang="en-US" dirty="0" err="1" smtClean="0"/>
              <a:t>direpresentasikan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alias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Berguna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mempermudah</a:t>
            </a:r>
            <a:r>
              <a:rPr lang="en-US" dirty="0" smtClean="0"/>
              <a:t> </a:t>
            </a:r>
            <a:r>
              <a:rPr lang="en-US" dirty="0" err="1" smtClean="0"/>
              <a:t>penulisan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endParaRPr lang="en-US" dirty="0" smtClean="0"/>
          </a:p>
          <a:p>
            <a:pPr lvl="1"/>
            <a:r>
              <a:rPr lang="en-US" dirty="0" err="1" smtClean="0"/>
              <a:t>Hari</a:t>
            </a:r>
            <a:r>
              <a:rPr lang="en-US" dirty="0" smtClean="0"/>
              <a:t>: MON, TUE, WED, THU, FRI, SAT, SUN </a:t>
            </a:r>
            <a:r>
              <a:rPr lang="en-US" dirty="0" err="1" smtClean="0"/>
              <a:t>ketimbang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0 – 6 </a:t>
            </a:r>
            <a:r>
              <a:rPr lang="en-US" dirty="0" err="1" smtClean="0"/>
              <a:t>atau</a:t>
            </a:r>
            <a:r>
              <a:rPr lang="en-US" dirty="0" smtClean="0"/>
              <a:t> 1 - 7</a:t>
            </a:r>
          </a:p>
          <a:p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kata</a:t>
            </a:r>
            <a:r>
              <a:rPr lang="en-US" dirty="0" smtClean="0"/>
              <a:t> </a:t>
            </a:r>
            <a:r>
              <a:rPr lang="en-US" dirty="0" err="1" smtClean="0"/>
              <a:t>kunci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enum</a:t>
            </a:r>
            <a:r>
              <a:rPr lang="en-US" dirty="0" smtClean="0"/>
              <a:t>.</a:t>
            </a:r>
          </a:p>
          <a:p>
            <a:r>
              <a:rPr lang="en-US" i="1" dirty="0" smtClean="0"/>
              <a:t>Default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enum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0,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diubah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endParaRPr lang="en-US" dirty="0" smtClean="0"/>
          </a:p>
          <a:p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 smtClean="0"/>
              <a:t>menaik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penambahan</a:t>
            </a:r>
            <a:r>
              <a:rPr lang="en-US" dirty="0" smtClean="0"/>
              <a:t> 1</a:t>
            </a:r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17514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Tipe data ENUMERASI</a:t>
            </a:r>
            <a:br>
              <a:rPr lang="en-US" smtClean="0"/>
            </a:br>
            <a:r>
              <a:rPr lang="en-US" smtClean="0"/>
              <a:t>Contoh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{JAN = 1, FEB, MAR, APR, MAY, JUN, JUL, AUG, SEP, OCT, NOV, DEC };</a:t>
            </a:r>
          </a:p>
          <a:p>
            <a:pPr>
              <a:buFont typeface="Wingdings" pitchFamily="2" charset="2"/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/>
              <a:t>Menciptakan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bernama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enum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bulan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= 1.</a:t>
            </a:r>
          </a:p>
          <a:p>
            <a:r>
              <a:rPr lang="en-US" dirty="0" err="1" smtClean="0"/>
              <a:t>Menghasilkan</a:t>
            </a:r>
            <a:r>
              <a:rPr lang="en-US" dirty="0" smtClean="0"/>
              <a:t> alias JAN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1 </a:t>
            </a:r>
            <a:r>
              <a:rPr lang="en-US" dirty="0" err="1" smtClean="0"/>
              <a:t>hingga</a:t>
            </a:r>
            <a:r>
              <a:rPr lang="en-US" dirty="0" smtClean="0"/>
              <a:t> DEC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12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532410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689100"/>
            <a:ext cx="6985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Keluaran</a:t>
            </a:r>
            <a:r>
              <a:rPr lang="en-US" dirty="0" smtClean="0"/>
              <a:t>?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{JAN = 1, FEB, MAR, APR, MAY, JUN, JUL, AUG, SEP, OCT, NOV, DEC};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const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namaBulan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[] = {"", "January", "February",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"March", "April", "May", "June", "July", "August",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"September", "October", "November", "December" };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JAN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&lt;= DEC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++ ) {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("%2d %s\n",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namaBulan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Bulan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454248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FILE TEKS</a:t>
            </a:r>
            <a:endParaRPr lang="en-US" dirty="0"/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mtClean="0"/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241922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File dalam C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 </a:t>
            </a:r>
            <a:r>
              <a:rPr lang="en-US" dirty="0" err="1" smtClean="0"/>
              <a:t>merepresentasikan</a:t>
            </a:r>
            <a:r>
              <a:rPr lang="en-US" dirty="0" smtClean="0"/>
              <a:t> file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stream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Membuka</a:t>
            </a:r>
            <a:r>
              <a:rPr lang="en-US" dirty="0" smtClean="0"/>
              <a:t> file </a:t>
            </a:r>
            <a:r>
              <a:rPr lang="en-US" dirty="0" err="1" smtClean="0"/>
              <a:t>berarti</a:t>
            </a:r>
            <a:r>
              <a:rPr lang="en-US" dirty="0" smtClean="0"/>
              <a:t> </a:t>
            </a:r>
            <a:r>
              <a:rPr lang="en-US" dirty="0" err="1" smtClean="0"/>
              <a:t>mengasosiasikannya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pointer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FILE</a:t>
            </a:r>
          </a:p>
          <a:p>
            <a:r>
              <a:rPr lang="en-US" dirty="0" err="1" smtClean="0"/>
              <a:t>Tiga</a:t>
            </a:r>
            <a:r>
              <a:rPr lang="en-US" dirty="0" smtClean="0"/>
              <a:t> </a:t>
            </a:r>
            <a:r>
              <a:rPr lang="en-US" i="1" dirty="0" smtClean="0"/>
              <a:t>file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i="1" dirty="0" smtClean="0"/>
              <a:t>stream</a:t>
            </a:r>
            <a:r>
              <a:rPr lang="en-US" dirty="0" smtClean="0"/>
              <a:t>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dibuka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program </a:t>
            </a:r>
            <a:r>
              <a:rPr lang="en-US" dirty="0" err="1" smtClean="0"/>
              <a:t>mulai</a:t>
            </a:r>
            <a:r>
              <a:rPr lang="en-US" dirty="0" smtClean="0"/>
              <a:t> </a:t>
            </a:r>
            <a:r>
              <a:rPr lang="en-US" dirty="0" err="1" smtClean="0"/>
              <a:t>diproses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standard input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standard output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standard error</a:t>
            </a:r>
            <a:r>
              <a:rPr lang="en-US" dirty="0" smtClean="0"/>
              <a:t>, </a:t>
            </a:r>
            <a:r>
              <a:rPr lang="en-US" dirty="0" err="1" smtClean="0"/>
              <a:t>dimanipulasi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pointer file </a:t>
            </a:r>
            <a:r>
              <a:rPr lang="en-US" dirty="0" err="1" smtClean="0">
                <a:solidFill>
                  <a:srgbClr val="FF0000"/>
                </a:solidFill>
              </a:rPr>
              <a:t>stdin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stdout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stderr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stdin</a:t>
            </a:r>
            <a:r>
              <a:rPr lang="en-US" dirty="0" smtClean="0"/>
              <a:t> = </a:t>
            </a:r>
            <a:r>
              <a:rPr lang="en-US" i="1" dirty="0" smtClean="0"/>
              <a:t>keyboard</a:t>
            </a:r>
          </a:p>
          <a:p>
            <a:pPr lvl="1"/>
            <a:r>
              <a:rPr lang="en-US" dirty="0" err="1" smtClean="0"/>
              <a:t>stdout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stderr</a:t>
            </a:r>
            <a:r>
              <a:rPr lang="en-US" dirty="0" smtClean="0"/>
              <a:t> = </a:t>
            </a:r>
            <a:r>
              <a:rPr lang="en-US" dirty="0" err="1" smtClean="0"/>
              <a:t>layar</a:t>
            </a:r>
            <a:endParaRPr lang="en-US" dirty="0" smtClean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79950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Beberapa fungsi dalam </a:t>
            </a:r>
            <a:br>
              <a:rPr lang="en-US" smtClean="0"/>
            </a:br>
            <a:r>
              <a:rPr lang="en-US" smtClean="0"/>
              <a:t>pustaka (library)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FILE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(const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const char *modus);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fgetc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(FILE *stream);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fgets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(char *s,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n, 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FILE *stream);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fputc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c, FILE *stream);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fputs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(const char *s, FILE *stream);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fclose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(FILE *stream);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(FILE *stream, 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const char *format, …..);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fscanf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(FILE *stream, </a:t>
            </a:r>
          </a:p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const char *format, …..);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422833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Membuka file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090738" y="1752600"/>
            <a:ext cx="8272462" cy="44196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None/>
              <a:defRPr/>
            </a:pPr>
            <a:r>
              <a:rPr lang="en-US" sz="3600" dirty="0">
                <a:latin typeface="Courier New" pitchFamily="49" charset="0"/>
                <a:cs typeface="Courier New" pitchFamily="49" charset="0"/>
              </a:rPr>
              <a:t>FILE *</a:t>
            </a:r>
            <a:r>
              <a:rPr lang="en-US" sz="3600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sz="3600" dirty="0">
                <a:latin typeface="Courier New" pitchFamily="49" charset="0"/>
                <a:cs typeface="Courier New" pitchFamily="49" charset="0"/>
              </a:rPr>
              <a:t>(const char *</a:t>
            </a:r>
            <a:r>
              <a:rPr lang="en-US" sz="3600" dirty="0" err="1">
                <a:latin typeface="Courier New" pitchFamily="49" charset="0"/>
                <a:cs typeface="Courier New" pitchFamily="49" charset="0"/>
              </a:rPr>
              <a:t>namafile</a:t>
            </a:r>
            <a:r>
              <a:rPr lang="en-US" sz="3600" dirty="0">
                <a:latin typeface="Courier New" pitchFamily="49" charset="0"/>
                <a:cs typeface="Courier New" pitchFamily="49" charset="0"/>
              </a:rPr>
              <a:t>, const char *modus);</a:t>
            </a:r>
          </a:p>
          <a:p>
            <a:pPr>
              <a:buFont typeface="Wingdings" pitchFamily="2" charset="2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sz="3600" dirty="0"/>
              <a:t>Pointer </a:t>
            </a:r>
            <a:r>
              <a:rPr lang="en-US" sz="3600" dirty="0" err="1"/>
              <a:t>ke</a:t>
            </a:r>
            <a:r>
              <a:rPr lang="en-US" sz="3600" dirty="0"/>
              <a:t> file</a:t>
            </a:r>
          </a:p>
          <a:p>
            <a:pPr>
              <a:defRPr/>
            </a:pPr>
            <a:r>
              <a:rPr lang="en-US" sz="3600" dirty="0"/>
              <a:t>String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0000"/>
                </a:solidFill>
              </a:rPr>
              <a:t>modus</a:t>
            </a:r>
            <a:r>
              <a:rPr lang="en-US" sz="3600" dirty="0"/>
              <a:t>:</a:t>
            </a:r>
          </a:p>
          <a:p>
            <a:pPr lvl="1"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r            Open a text file for reading</a:t>
            </a:r>
          </a:p>
          <a:p>
            <a:pPr lvl="1"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w            Create a text file for writing</a:t>
            </a:r>
          </a:p>
          <a:p>
            <a:pPr lvl="1"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a            Append to a text file</a:t>
            </a:r>
          </a:p>
          <a:p>
            <a:pPr lvl="1">
              <a:defRPr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rb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          Open a binary file for reading</a:t>
            </a:r>
          </a:p>
          <a:p>
            <a:pPr lvl="1">
              <a:defRPr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wb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          Open a binary file for writing</a:t>
            </a:r>
          </a:p>
          <a:p>
            <a:pPr lvl="1">
              <a:defRPr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ab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          Append to a binary file</a:t>
            </a:r>
          </a:p>
          <a:p>
            <a:pPr lvl="1"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r+           Open a text file for read/write</a:t>
            </a:r>
          </a:p>
          <a:p>
            <a:pPr lvl="1"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w+           Create a text file for read/write</a:t>
            </a:r>
          </a:p>
          <a:p>
            <a:pPr lvl="1">
              <a:defRPr/>
            </a:pPr>
            <a:r>
              <a:rPr lang="en-US" sz="2900" b="1" dirty="0">
                <a:latin typeface="Courier New" pitchFamily="49" charset="0"/>
                <a:cs typeface="Courier New" pitchFamily="49" charset="0"/>
              </a:rPr>
              <a:t>a+           Append or create a text file for read/write</a:t>
            </a:r>
          </a:p>
          <a:p>
            <a:pPr lvl="1">
              <a:defRPr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r+b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         Open a binary file for read/write</a:t>
            </a:r>
          </a:p>
          <a:p>
            <a:pPr lvl="1">
              <a:defRPr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w+b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         Create a binary file for read/write</a:t>
            </a:r>
          </a:p>
          <a:p>
            <a:pPr lvl="1">
              <a:defRPr/>
            </a:pPr>
            <a:r>
              <a:rPr lang="en-US" sz="2900" dirty="0" err="1">
                <a:latin typeface="Courier New" pitchFamily="49" charset="0"/>
                <a:cs typeface="Courier New" pitchFamily="49" charset="0"/>
              </a:rPr>
              <a:t>a+b</a:t>
            </a:r>
            <a:r>
              <a:rPr lang="en-US" sz="2900" dirty="0">
                <a:latin typeface="Courier New" pitchFamily="49" charset="0"/>
                <a:cs typeface="Courier New" pitchFamily="49" charset="0"/>
              </a:rPr>
              <a:t>          Append a binary file for read/write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545061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 File Functions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Menulis/membaca string ke/dari file:</a:t>
            </a:r>
          </a:p>
          <a:p>
            <a:pPr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int fputs(char *str,FILE *fp);</a:t>
            </a:r>
          </a:p>
          <a:p>
            <a:pPr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char *fgets(char *str, int num, FILE *fp);</a:t>
            </a:r>
          </a:p>
          <a:p>
            <a:pPr>
              <a:buFont typeface="Wingdings" pitchFamily="2" charset="2"/>
              <a:buNone/>
            </a:pPr>
            <a:endParaRPr lang="en-US" sz="2000">
              <a:latin typeface="Courier New" pitchFamily="49" charset="0"/>
              <a:cs typeface="Courier New" pitchFamily="49" charset="0"/>
            </a:endParaRPr>
          </a:p>
          <a:p>
            <a:r>
              <a:rPr lang="en-US" smtClean="0"/>
              <a:t>Menulis/membaca dengan format tertentu</a:t>
            </a:r>
          </a:p>
          <a:p>
            <a:pPr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int fprintf(FILE *fp, char *control-string, ...);</a:t>
            </a:r>
          </a:p>
          <a:p>
            <a:pPr>
              <a:buFont typeface="Wingdings" pitchFamily="2" charset="2"/>
              <a:buNone/>
            </a:pPr>
            <a:r>
              <a:rPr lang="en-US" sz="2000">
                <a:latin typeface="Courier New" pitchFamily="49" charset="0"/>
                <a:cs typeface="Courier New" pitchFamily="49" charset="0"/>
              </a:rPr>
              <a:t>int fscanf(FILE *fp, char *control-string ...);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835901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Contoh </a:t>
            </a:r>
            <a:br>
              <a:rPr lang="en-US" smtClean="0"/>
            </a:br>
            <a:r>
              <a:rPr lang="en-US" smtClean="0"/>
              <a:t>Membaca isi file data.txt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752600"/>
            <a:ext cx="8001000" cy="441960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FILE *in;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char line[200];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if (!(in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("data.txt" , "r")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("File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bisa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dibaca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\n");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else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while (!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feof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(in)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fgets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(line,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(line), in);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("%s", line);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fclose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(in);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7893496" y="1556792"/>
            <a:ext cx="2667000" cy="5040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Jalankan dan lihat hasilnya.</a:t>
            </a:r>
            <a:b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Lalu buat file bernama data.txt dengan isi berikut: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G64084120 60 80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G64084126 70 50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G64084123 90 80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G64084125 40 30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n-NO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Bandingkan keluaran jika baris terakhir diikuti </a:t>
            </a:r>
            <a:r>
              <a:rPr lang="nn-NO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newline</a:t>
            </a: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atau tidak.</a:t>
            </a:r>
            <a:endParaRPr lang="en-US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47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Contoh </a:t>
            </a:r>
            <a:br>
              <a:rPr lang="en-US" smtClean="0"/>
            </a:br>
            <a:r>
              <a:rPr lang="en-US" smtClean="0"/>
              <a:t>Membaca isi file data.txt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416" y="1752600"/>
            <a:ext cx="8001000" cy="441960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FILE *in;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char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[10];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if (!( in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("data.txt" , "r")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("File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bisa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dibaca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\n");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else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while (!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feof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(in)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fscanf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(in, "%s %d %d",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("%s %d %d\n",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fclose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(in);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93496" y="1556792"/>
            <a:ext cx="2667000" cy="1512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Bandingkan keluaran jika baris terakhir diikuti </a:t>
            </a:r>
            <a:r>
              <a:rPr lang="nn-NO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newline</a:t>
            </a:r>
            <a:r>
              <a:rPr lang="nn-NO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atau tidak.</a:t>
            </a:r>
            <a:endParaRPr lang="en-US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010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Membuat</a:t>
            </a:r>
            <a:r>
              <a:rPr lang="en-US" dirty="0" smtClean="0"/>
              <a:t> file out.txt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484784"/>
            <a:ext cx="8712968" cy="510540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FILE *out;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char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[10];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n,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if (!( out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fopen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("out.txt" , "w")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("File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bisa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dibuat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\n");</a:t>
            </a:r>
          </a:p>
          <a:p>
            <a:pPr>
              <a:spcBef>
                <a:spcPts val="0"/>
              </a:spcBef>
              <a:buNone/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else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scanf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("%d", &amp;n);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for(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0;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scanf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("%s %d %d",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(out, "%s %d %d",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nim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uts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uas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&lt;n-1)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(out, "\n");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fclose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(out);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38187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#1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Ubah</a:t>
            </a:r>
            <a:r>
              <a:rPr lang="en-US" dirty="0" smtClean="0"/>
              <a:t> program </a:t>
            </a:r>
            <a:r>
              <a:rPr lang="en-US" dirty="0" err="1" smtClean="0"/>
              <a:t>membaca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file data.txt </a:t>
            </a:r>
            <a:r>
              <a:rPr lang="en-US" dirty="0" err="1" smtClean="0"/>
              <a:t>pada</a:t>
            </a:r>
            <a:r>
              <a:rPr lang="en-US" dirty="0" smtClean="0"/>
              <a:t> slide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rata-rata </a:t>
            </a:r>
            <a:r>
              <a:rPr lang="en-US" dirty="0" err="1" smtClean="0"/>
              <a:t>uts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uas</a:t>
            </a:r>
            <a:r>
              <a:rPr lang="en-US" dirty="0" smtClean="0"/>
              <a:t> </a:t>
            </a:r>
            <a:r>
              <a:rPr lang="en-US" dirty="0" err="1" smtClean="0"/>
              <a:t>ditampilkan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= 40% UTS + 60% UAS, </a:t>
            </a:r>
            <a:r>
              <a:rPr lang="en-US" dirty="0" err="1" smtClean="0"/>
              <a:t>hitung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siswa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2 digit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r>
              <a:rPr lang="en-US" dirty="0" smtClean="0"/>
              <a:t> </a:t>
            </a:r>
            <a:r>
              <a:rPr lang="en-US" dirty="0" err="1" smtClean="0"/>
              <a:t>titik</a:t>
            </a:r>
            <a:r>
              <a:rPr lang="en-US" dirty="0" smtClean="0"/>
              <a:t> </a:t>
            </a:r>
            <a:r>
              <a:rPr lang="en-US" dirty="0" err="1" smtClean="0"/>
              <a:t>desimal</a:t>
            </a:r>
            <a:endParaRPr lang="en-US" dirty="0" smtClean="0"/>
          </a:p>
          <a:p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</a:t>
            </a:r>
            <a:r>
              <a:rPr lang="en-US" dirty="0" err="1" smtClean="0"/>
              <a:t>siswa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file out.txt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872900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Latihan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 err="1" smtClean="0"/>
              <a:t>Tersedia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file </a:t>
            </a:r>
            <a:r>
              <a:rPr lang="en-US" dirty="0" err="1" smtClean="0">
                <a:solidFill>
                  <a:srgbClr val="FF0000"/>
                </a:solidFill>
              </a:rPr>
              <a:t>selisih.in</a:t>
            </a:r>
            <a:r>
              <a:rPr lang="en-US" dirty="0" smtClean="0"/>
              <a:t> yang </a:t>
            </a:r>
            <a:r>
              <a:rPr lang="en-US" dirty="0" err="1" smtClean="0"/>
              <a:t>berisi</a:t>
            </a:r>
            <a:r>
              <a:rPr lang="en-US" dirty="0" smtClean="0"/>
              <a:t> n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pasangan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</a:t>
            </a:r>
            <a:r>
              <a:rPr lang="en-US" dirty="0" err="1" smtClean="0"/>
              <a:t>bulat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(</a:t>
            </a:r>
            <a:r>
              <a:rPr lang="en-US" dirty="0" err="1" smtClean="0">
                <a:solidFill>
                  <a:srgbClr val="FF0000"/>
                </a:solidFill>
              </a:rPr>
              <a:t>tidak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harus</a:t>
            </a:r>
            <a:r>
              <a:rPr lang="en-US" dirty="0" smtClean="0">
                <a:solidFill>
                  <a:srgbClr val="FF0000"/>
                </a:solidFill>
              </a:rPr>
              <a:t> 3 </a:t>
            </a:r>
            <a:r>
              <a:rPr lang="en-US" dirty="0" err="1" smtClean="0">
                <a:solidFill>
                  <a:srgbClr val="FF0000"/>
                </a:solidFill>
              </a:rPr>
              <a:t>baris</a:t>
            </a:r>
            <a:r>
              <a:rPr lang="en-US" dirty="0" smtClean="0"/>
              <a:t>):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28 12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17 36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9 21</a:t>
            </a:r>
          </a:p>
          <a:p>
            <a:pPr>
              <a:defRPr/>
            </a:pPr>
            <a:r>
              <a:rPr lang="en-US" dirty="0" err="1" smtClean="0"/>
              <a:t>Buat</a:t>
            </a:r>
            <a:r>
              <a:rPr lang="en-US" dirty="0" smtClean="0"/>
              <a:t> program </a:t>
            </a: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selisih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pasangan</a:t>
            </a:r>
            <a:r>
              <a:rPr lang="en-US" dirty="0" smtClean="0"/>
              <a:t> </a:t>
            </a:r>
            <a:r>
              <a:rPr lang="en-US" dirty="0" err="1" smtClean="0"/>
              <a:t>bilangan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simpan</a:t>
            </a:r>
            <a:r>
              <a:rPr lang="en-US" dirty="0" smtClean="0"/>
              <a:t> </a:t>
            </a:r>
            <a:r>
              <a:rPr lang="en-US" dirty="0" err="1" smtClean="0"/>
              <a:t>hasilnya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file </a:t>
            </a:r>
            <a:r>
              <a:rPr lang="en-US" dirty="0" err="1" smtClean="0">
                <a:solidFill>
                  <a:srgbClr val="FF0000"/>
                </a:solidFill>
              </a:rPr>
              <a:t>selisih.out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16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19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	12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6245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r>
              <a:rPr lang="en-US" dirty="0" smtClean="0"/>
              <a:t>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program </a:t>
            </a:r>
            <a:r>
              <a:rPr lang="en-US" dirty="0" err="1" smtClean="0"/>
              <a:t>lengkap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C</a:t>
            </a:r>
          </a:p>
          <a:p>
            <a:r>
              <a:rPr lang="en-US" dirty="0" smtClean="0"/>
              <a:t>Program </a:t>
            </a:r>
            <a:r>
              <a:rPr lang="en-US" dirty="0" err="1" smtClean="0"/>
              <a:t>menerima</a:t>
            </a:r>
            <a:r>
              <a:rPr lang="en-US" dirty="0" smtClean="0"/>
              <a:t> input </a:t>
            </a:r>
            <a:r>
              <a:rPr lang="en-US" dirty="0" err="1" smtClean="0"/>
              <a:t>dari</a:t>
            </a:r>
            <a:r>
              <a:rPr lang="en-US" dirty="0" smtClean="0"/>
              <a:t> user </a:t>
            </a:r>
            <a:r>
              <a:rPr lang="en-US" dirty="0" err="1" smtClean="0"/>
              <a:t>berupa</a:t>
            </a:r>
            <a:r>
              <a:rPr lang="en-US" dirty="0" smtClean="0"/>
              <a:t> string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input </a:t>
            </a:r>
            <a:r>
              <a:rPr lang="en-US" dirty="0" err="1" smtClean="0"/>
              <a:t>adalah</a:t>
            </a:r>
            <a:r>
              <a:rPr lang="en-US" dirty="0" smtClean="0"/>
              <a:t> “</a:t>
            </a:r>
            <a:r>
              <a:rPr lang="en-US" dirty="0" err="1" smtClean="0"/>
              <a:t>osas</a:t>
            </a:r>
            <a:r>
              <a:rPr lang="en-US" dirty="0" smtClean="0"/>
              <a:t>” (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</a:t>
            </a:r>
            <a:r>
              <a:rPr lang="en-US" dirty="0" err="1" smtClean="0"/>
              <a:t>kutip</a:t>
            </a:r>
            <a:r>
              <a:rPr lang="en-US" dirty="0" smtClean="0"/>
              <a:t>) program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</a:t>
            </a:r>
            <a:r>
              <a:rPr lang="en-US" b="1" dirty="0" smtClean="0"/>
              <a:t>file </a:t>
            </a:r>
            <a:r>
              <a:rPr lang="en-US" b="1" dirty="0" err="1" smtClean="0"/>
              <a:t>berisi</a:t>
            </a:r>
            <a:r>
              <a:rPr lang="en-US" b="1" dirty="0" smtClean="0"/>
              <a:t> </a:t>
            </a:r>
            <a:r>
              <a:rPr lang="en-US" dirty="0" smtClean="0"/>
              <a:t>“ </a:t>
            </a:r>
            <a:r>
              <a:rPr lang="en-US" dirty="0" err="1" smtClean="0"/>
              <a:t>Uvuvwevwe</a:t>
            </a:r>
            <a:r>
              <a:rPr lang="en-US" dirty="0" smtClean="0"/>
              <a:t> </a:t>
            </a:r>
            <a:r>
              <a:rPr lang="en-US" dirty="0" err="1" smtClean="0"/>
              <a:t>Onyetenyevwe</a:t>
            </a:r>
            <a:r>
              <a:rPr lang="en-US" dirty="0" smtClean="0"/>
              <a:t> </a:t>
            </a:r>
            <a:r>
              <a:rPr lang="en-US" dirty="0" err="1" smtClean="0"/>
              <a:t>Ugwemubwem</a:t>
            </a:r>
            <a:r>
              <a:rPr lang="en-US" dirty="0" smtClean="0"/>
              <a:t> </a:t>
            </a:r>
            <a:r>
              <a:rPr lang="en-US" dirty="0" err="1" smtClean="0"/>
              <a:t>Osas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Selainnya</a:t>
            </a:r>
            <a:r>
              <a:rPr lang="en-US" dirty="0" smtClean="0"/>
              <a:t>, program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file </a:t>
            </a:r>
            <a:r>
              <a:rPr lang="en-US" dirty="0" err="1" smtClean="0"/>
              <a:t>berisi</a:t>
            </a:r>
            <a:r>
              <a:rPr lang="en-US" dirty="0" smtClean="0"/>
              <a:t> “</a:t>
            </a:r>
            <a:r>
              <a:rPr lang="en-US" dirty="0" err="1" smtClean="0"/>
              <a:t>bukan</a:t>
            </a:r>
            <a:r>
              <a:rPr lang="en-US" dirty="0" smtClean="0"/>
              <a:t>  </a:t>
            </a:r>
            <a:r>
              <a:rPr lang="en-US" dirty="0" err="1" smtClean="0"/>
              <a:t>Uvuvwevwe</a:t>
            </a:r>
            <a:r>
              <a:rPr lang="en-US" dirty="0" smtClean="0"/>
              <a:t> </a:t>
            </a:r>
            <a:r>
              <a:rPr lang="en-US" dirty="0" err="1" smtClean="0"/>
              <a:t>Onyetenyevwe</a:t>
            </a:r>
            <a:r>
              <a:rPr lang="en-US" dirty="0" smtClean="0"/>
              <a:t> </a:t>
            </a:r>
            <a:r>
              <a:rPr lang="en-US" dirty="0" err="1" smtClean="0"/>
              <a:t>Ugwemubwem</a:t>
            </a:r>
            <a:r>
              <a:rPr lang="en-US" dirty="0" smtClean="0"/>
              <a:t> </a:t>
            </a:r>
            <a:r>
              <a:rPr lang="en-US" dirty="0" err="1" smtClean="0"/>
              <a:t>Osas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594552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057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Searching </a:t>
            </a:r>
            <a:r>
              <a:rPr lang="en-US" dirty="0" err="1" smtClean="0"/>
              <a:t>dan</a:t>
            </a:r>
            <a:r>
              <a:rPr lang="en-US" dirty="0" smtClean="0"/>
              <a:t> Sorting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Searching </a:t>
            </a:r>
            <a:r>
              <a:rPr lang="en-US" dirty="0" smtClean="0"/>
              <a:t>(</a:t>
            </a:r>
            <a:r>
              <a:rPr lang="en-US" dirty="0" err="1" smtClean="0"/>
              <a:t>pencarian</a:t>
            </a:r>
            <a:r>
              <a:rPr lang="en-US" dirty="0" smtClean="0"/>
              <a:t>)</a:t>
            </a:r>
            <a:endParaRPr lang="en-US" i="1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Mencari</a:t>
            </a:r>
            <a:r>
              <a:rPr lang="en-US" dirty="0" smtClean="0"/>
              <a:t> data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, x.</a:t>
            </a:r>
          </a:p>
          <a:p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dirty="0" err="1" smtClean="0"/>
              <a:t>pencarian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/>
              <a:t>Sequential search</a:t>
            </a:r>
          </a:p>
          <a:p>
            <a:pPr lvl="1"/>
            <a:r>
              <a:rPr lang="en-US" i="1" dirty="0" smtClean="0"/>
              <a:t>Sorted array search</a:t>
            </a:r>
          </a:p>
          <a:p>
            <a:pPr lvl="1"/>
            <a:r>
              <a:rPr lang="en-US" i="1" dirty="0" smtClean="0"/>
              <a:t>Hashing</a:t>
            </a:r>
          </a:p>
          <a:p>
            <a:pPr lvl="1"/>
            <a:r>
              <a:rPr lang="en-US" i="1" dirty="0" smtClean="0"/>
              <a:t>Recursive structures search </a:t>
            </a:r>
          </a:p>
          <a:p>
            <a:pPr lvl="1"/>
            <a:r>
              <a:rPr lang="en-US" i="1" dirty="0" smtClean="0"/>
              <a:t>Multidimensional search</a:t>
            </a:r>
            <a:r>
              <a:rPr lang="en-US" dirty="0" smtClean="0"/>
              <a:t> </a:t>
            </a:r>
          </a:p>
          <a:p>
            <a:r>
              <a:rPr lang="en-US" dirty="0" smtClean="0"/>
              <a:t>Yang </a:t>
            </a:r>
            <a:r>
              <a:rPr lang="en-US" dirty="0" err="1" smtClean="0"/>
              <a:t>dibahas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sequential search,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smtClean="0">
                <a:solidFill>
                  <a:srgbClr val="FF0000"/>
                </a:solidFill>
              </a:rPr>
              <a:t>sequential sorted array search, </a:t>
            </a:r>
            <a:r>
              <a:rPr lang="en-US" dirty="0" err="1" smtClean="0">
                <a:solidFill>
                  <a:srgbClr val="FF0000"/>
                </a:solidFill>
              </a:rPr>
              <a:t>dan</a:t>
            </a:r>
            <a:r>
              <a:rPr lang="en-US" i="1" dirty="0" smtClean="0">
                <a:solidFill>
                  <a:srgbClr val="FF0000"/>
                </a:solidFill>
              </a:rPr>
              <a:t> binary search</a:t>
            </a:r>
          </a:p>
        </p:txBody>
      </p:sp>
      <p:sp>
        <p:nvSpPr>
          <p:cNvPr id="2150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2079626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Search</a:t>
            </a:r>
            <a:endParaRPr lang="en-US" dirty="0"/>
          </a:p>
        </p:txBody>
      </p:sp>
      <p:pic>
        <p:nvPicPr>
          <p:cNvPr id="7" name="Content Placeholder 6" descr="sequential_searc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371600"/>
            <a:ext cx="7290214" cy="1840840"/>
          </a:xfrm>
        </p:spPr>
      </p:pic>
      <p:sp>
        <p:nvSpPr>
          <p:cNvPr id="31746" name="AutoShape 2" descr="data:image/jpeg;base64,/9j/4AAQSkZJRgABAQAAAQABAAD/2wCEAAkGBxQSEhIUExQVFRMWGBsYFxgYGBgcGRUbHRoXGBwfGxgaICggGhslHxogITEiJSorLi4uFx8zODQsNygtLysBCgoKDQ0OGhAQGjclHyQ3NzYyNzc1NTc1NDQ0LywrNy80NCs2Ny80LTAtKy40NCwwNzcxLCwsLDc0MCs3KzAwMv/AABEIAHEBvwMBIgACEQEDEQH/xAAbAAEAAwEBAQEAAAAAAAAAAAAABAUGAwIBB//EAEQQAAIBAwIDBQILBQUJAQAAAAECAwAEERIhBRMxBiJBUWEyUhQVIzM0QnGBkZLSB2Jyc6GCsbKz0RYkQ1Njg6K08MH/xAAXAQEBAQEAAAAAAAAAAAAAAAAAAgED/8QAIBEBAAEEAgIDAAAAAAAAAAAAAAECERJBAyEiMUJRYf/aAAwDAQACEQMRAD8A/caVD4pdmJFYAEmSJN/J5UjP3gMTUygUrLXPD0uOJXCSmQolpblQssqAFpbwMcIw3IVd/wB0VWRcYeyS5hE0bJDdrDG9w8jsiPBHPpwoLzupYqFznT1bumg3lKw9t2tupYoOXHEZpLxrXLiZE0iGWbmaHUSKQFB0HrggHcMNH2ev5JY35yosscrxtoJ0NpOzDO4yCDg9N6C1pUPit2YkVgASZIk38pJY4z94DE/dUygUqHxW7MSKwAJMkSb+UkscZ+8BiamUClZbtmflbNeVPMpaTMcLhGbCbEkyRggeRb7q5XPEfgdsjRx/BjJLpIu5GkZdjuqRvIZGIXZFYbZJxg0GupWM4Z2vldbd5EQRvctbSsFlTBK/IuElCsgZsIVYdXGD53vZfibXVus7KFEjOYwM7xa2ETHPiyAN/aoLalReJXJjj1AAnUg3/edVP99SqBSovErkxxlgASCo39WC/wD7UqgUqj7aXbxWjGN+WzyQxcwdYxLNHCzDOdwHJHqBXK34DFazQPHcSx6i0bRyzySC5JVmAxM5xICC4K74Vh06BoaVhOC9tpJbq2iPIdJ2kQ8kTssRWOSUYuCoimyEwQuk94EZFaHsXIWsLRmJZjChJJJJOkdSdyaC6pUXidyY4pHABKqSAelSqBSofGbsw288qgFo43cA9CVUsM+m1TKBSst22bv2Q5c0ytM+Y4XCM+IJSNzIgwCM4LeFZ+w4+9oOIYhnTTLbrDb3MjuU5x5XM1LzDyS4Y6EZ94mxjVgB+k0rDx9rLoo6rCjyiWGONyk0UUizFlziQaw0ZUlgNW2nG5wNB2d4hLL8JSdYxJBNyiY9WlwYoplYBt1OmUAjJ3B3oLilQ+M3Zht55VALRxu4B6EqpYZ9NqmUClcL6YpFI43KozDPTYE10ibKqfMA0HulZrtGGmurW0MjxwyRzSyctmR5OUYFVBIpDKp5pY4IJ0gZxkGvjKWly5hN0g5U2Ypua8MrxhWV0eRzowAQQvtBgfq0G1pWa4jxycctYURpZLKe4VTneSM2wVdiO63NI+4etdOA9o/hkxEQBtxbwyljnVrm1MqeQ0ooJHXvr94aGlc530qx8gT+ArzZyl40Y9WVWP3gGg7UrxK2FJ8gTXOwnMkUbnYsiscdNwDQd6Vi/wBoV6rtb2ZnNuJdcksqsVZERSFAK7hmlZMeYjelj2onmtuHmERNPPI0MpctojeOOUyMAu5GqMkDbIYbjOaDaUrFWXaK+PLeWK2EQuvgsgVpCzHmtDzEJ2UatPcIJwDuMipFj2pkkkhtyiC4NzNFMN8JHCpfmLvnvK8OM/8AO9KDW0pUPg92ZreCVgAZI0cgdAWUMcem9BMpSofBrszW8ErABpI0cgdAWUMcem9BMpWd7eyFbTYO2Z7VSsbaXcNdQKyq2pcFgSu7Ab7kVAgZ4Yria3sbmOaOIsq3EodZcEMUUJPJhiFwCQMEjruKDY0rGcS7cYEkluiywJDA+o6hqlupESBdgTgK2t8AnDpgZOKsOy3HJZ5Jo5UHcCMsqRzRo4bUCumYAh1K52JBDr06UGjpSofB7szQQSsADJGjkDoCyhjj03oOHaL5pP59t/7MNWdcrm3WRSrjUpwceoIIPoQQDn0qJ8TQ+6353/VQcL/gKyTNMs08TtGsbctlAZUaRlzqU7gyNuPOox7IQCKONDKhjlM4lWRua0rBlZ3kbJcsrEHVkYOOgAqw+Jofdb87/qqp4y8EDxRLbzzzSh2WOJ9wiadTM0kiqqgso3OSWGAd6CRwzspDBo0tMxWdrkGSQuTI0TQsSW3wVYnHmfuq1s7JYuZpz8o5kbPvHAOPTaqvgsVtdQRzxq4Vx0ZpAykEqysNWzKwKkeBBqb8TQ+6353/AFUHPtH80n8+2/8AZhq0qAnB4QQdGSCCMsxGQcg4JxsRn7qn0FX2j+aT+fbf+zDVpXO4gV1KuMqfD7DkfYQRnPpUP4mh91vzv+qg7z2avJFIc6o9Wny7w0nP3VG41wZLnlamkRon5kbxtpZW0sh33BBViCCPGvXxND7rfnf9VVnaKSzsoWmn1ADOlQ7l5GwSFRdXeY4/vJwATQV3Gux3+5TWdvzHFzLreSWUsYWJjYyAnvMQU1BR9Y+AORr7W3WJEjRQqIoVVGwVVAAAHkAKgwcKhZVYK2GAPtv4jPvV7+Jofdb87/qoHHvmT/HH/mpVhUBeDwgg6ScEEZZyMg5GxOOozU+gr+O/Mt/En+NasK8SxBgVYZB6ioXxND7rfnk/VQSOIWUc8bxSqHjkUqynxB2PTcfaKqrHsvFHLHK0lxM0QIi50rOI8gqSAer4JGpstgnepvxND7rfnf8AVVVxkwwNFGtvPPLLqKxxMchU06mZpJFRVBZRu2SWGAd8B84d2Jghe2dZLgi2zyEaZmSMFXQqFPUaWxvkgADOKveGWKwRRwpnRGoVcnJwBgZNVXBYre5j1rHIhDMjo7OHjdThlOGI2PiCQeoJqd8TQ+6353/VQO0H0ab+A1YVAHBodu4T47s5G2+4Jwan0FX2q+hXn8iX/LarSvEsYZSrAFWBBB6EHYgjyqF8TQ+6355P1UDi3CVnMRLyRtExZGjIBBKsh6ggjDHwqv8A9kYCs4kaaR5jGXkeRuYDEdUWhlxy9DZYacbknfNWHxND7rfnf9VV/GIoYAmIJpndtKRxM2ScEklndUQAAnLMB4dSBQdrXs3Gm5kmkbmJIXkkLMSmyjyCjJ2AGcmrC0sVjed1zmZxI+T9YRxxbeQ0xr9+aquCxW9zHrEUsZDMjpIzhkdCVYHDEHcdQSD4Gp/xND7rfnf9VBz7VfQrz+RL/ltVpVeeCw+KEjxBZyD6EE4I9KsKCHxj6PP/AC3/AMJqRbewv8I/ur2ygggjIOxB8agDgsPun87/AKqBxng0VyqiTUGQ6o3RikkbYIyjrupwSD4EHBzUS17MRLIZJHnncqyAzSswVWADBUGEXOBk4zt1qX8TQ+6353/VXK64dbxI8kndRFLMxkcBVAySTq6AUELh3ZeO1fnxmeaWOFoY1klyNGUYIurYbxjvHffcnbDsNwH4HbsGVVllleaRVOoIXPdQNgZCIFTOAO7Ts58GvLdLiOOVFYuNMjOrgpI8Z1LqON1O1WXxND7rfnf9VBKvPm3/AIT/AHGufCvmYf5af4RXH4mh90/nf9VT1GBgbAUHi59hv4T/AHVH4N9Hg/lp/hFTCKrl4JCAAEIA6AO+B9g1UHSDhiLPLOMmSVUQknIVU1lQo8Bl2J8yajR9n4lmMw1BjKZ8Z7vMMPIJAx4r19d67fE0Put+d/1VXceW3tYhIYpJC0kcaIkh1O8jrGoGt1Xq3iRsDQTviSLRo72nn/COv1+bzvy6vDyqs4JwNhf3l7JGsbSqkUYDBm0p7TkjYF8IMeUS58hL4ZYpKpaS2mgIONEkoJIwDnMUrrjfHXOx26VL+Jofdb87/qoLCqvst9Cs/wCRF/lrXT4mh91vzyfqqciAAAAAAYAHQD0FB6qr7K/QrP8AkRf5a1aVXLwSADAQgDoAzgAeQAOAPSg6cX4atxHy3LKNSOGQgMrRusiEEgjZlB6VzsOFmNtRuJ5NsaZGQr9vdQHP319+Jofdb87/AKqg8aitrWIyujtuqqqM5eR3YIiKCwyzMQNyBvkkDJoFr2QtY4JrdYzyppDI41HOrKlSrDddGldOPZ0DFS+D8FW3MjCSaV30gtNIzkBQQoUHuqNyTgDJOTmq7gwinaRHtbi3kj05WVj3gwJBV45GRhsQQDkEbgZFWnxND7rfnf8AVQWFVnZf6HafyIv8ta9/E0Put+eT9VTYYgiqqgBVACgdAAMAD0xQe6UpQKzPH52t722uDDLLDyZoWaKJpXjZmhdO4mW0sEYZAIBC5xkVpq+MwHU48Px2FBSdi7eRLROanLd5JpinigmnlmCkeBAcAjwINXlKUClKUClKUCq/tBCXtrgBdTGKQKAMnJRhgep6VYV8ZgOpx4fjsP60HDh6kRRgjBCKCD4bCpFKUClKUClKUCs72w41LbrGkEUrPLqHNWCWZLcADLMkSlmbfCrsCc5IANaKvjMB12oKjsnDEluoiE2NTFmnSRJZHYlnd1kVWyzEnoB5YAAq4pSgUpSgUpSgVUdpL1okX5GaWJ20TGAvzYlZSA6rF8o3ewDoIZQ2rwq3r4zAbnYUGb7AWbRW8i6JI4jNI0CyjEoiYhhzM97UXLnv9/BXVvmtLSlApSlApSlAqj7V8GlukiRJEVFkDyJIjOkwXdVYKynSGwxGcHSAdsg3lfGYAEk4A3JPhQZ/sPbzR28gn06zc3TDCMnda5mbOGYkhiSyn3WXr1OhpSgUpSgUpSgVQds7dHhjMts91Gkqs6Iz6lGGGsRpvNjO8fiCTgkAG/r4zAAk7AdT5UGa7EWxQXRSOWG2abVbxy6gVXlprKxt3okaTUQhx4nAzitNSlApSlApSlArOdvLBprdMRvKI5opXjjbEjord8IRuW0knSCC2CAQSK0dKDJ9i7YLLdtDDLBZsIhHHIrpmQczmukL4aNSDGu4GSjHG+TrKUoFKUoFKUoFZT9pHCJLq1jjjuDb/wC8QFmVdRbMqKviMaWYP9qCtXWT/aTxeW1tY5Irc3H+8QBlD6SuJUZfqnOplCehcHeg1MKkKoYhmAGogYBONyBk4yfDJr3XiBmKqWAViBqAOQDjcA4GQD44Fe6DzI4UEnoKiT8VjVWbOdIJwAcnAzU2vLoCCCMgjBB8RWTfS6Zo+UIXBuLxXUfMhYlehyCCD5EGp9eY4woCqAFGwAGAB6AV6pTe3fs5JomqcItGisn+0nhMt1bRJHcG3xcQEsqaiSZUVfrDGlmD+pQdK1lZL9pXF5bW2ieK3Nxm4gBUPpIIlRl+qc6mUJ6Fx1rUNVECFAYgtgZIGAT4kDJx9ma914iJKrqADYGQDkA+IBwMj1wK90HxmwCT0FRvjGP3v6H/AEqVSsm+lRjuFZwPjsN2haInbZgQQVPkfA/cTVnXOCBUUKihVHQKAAPuFdKynK3l7VyzRNczxxaNX7Ky/wC0bg8l3Z8qOc24MsZZlXLEa1wAdQ04Yq2f3ceNaist+0jjElpZ82OA3GJIwyhtLAa1wQNLassAuP3s+FU5tJbKwRA7B3CgMwGkMcbkLk6cnfGTiutcrV2KIXUI5UFlDagrY3AbA1AHbOBmutAqKeIR+9/Q/wClSqVk3VGO1Xwvj8Nw8kaMeZGSGUgjoSMg9CDj7atK5wwKmdKhckscADJO5J8yfOulZTlby9q5Z45q8ItH72Vmv2icKe6sZokmMGcFmC5LKpzpHeGnJAyfIEeNaWsz+0bislrYTSxw8/GA6hipVWOnUMK2rBIyNtiTnaqc1/YROkUayPzJFUBn06dbAAFtOTjJ3xnxrvUewld4o2kTlyMoLJq1aGIyV1YGrB2zgdKkUCoz30YJBbceh/0qTSsm7YttU23aGB52twx5owQCDhhgNsfTPjirauaQKGZgoDNjUQBlsDAyfHYYrpWU5fJfJPHMxhEx1udlZv8AaNYPPw27jSXlfJszMF1FlUFivUY1YwTvsTtWkrNftHv3g4bdyRxc35NlZdWkqjAqzDY5051EbbA71Tmu+FW7xwxRySc10QK0mnSZCBjUVycE9TvUqonCbh5IYpJY+VI6Bmj1auWSM6S2Bkjodql0CuEt4inDHB+w13pSWxbap/2ig+EC3LESMAV7pw2c7A+B28cVbVzEChi+kayAC2BkgZwM9cb9PWulTTltfJPHNsImPu87Kz/b6yefh93GknKLRNltOolQCWXGR7QBXPgGNaCs/wBv714eHXckcXNKxNldWnCkEM2cH2VJbHiFNU5rLgdm8NvDFJLznjQKZCukvjYEjJ3xjO+5yanVB4FeSTW8MssXJeRAxj1atGdwCcDfGM7bHIqdQKUpQKUpQKUpQKUpQKUpQKUqouZpJ5GiiYpGm00o9onry4vI49p/q5AGWJMYSb3i0UTaWbL4zoRWkkx58uMFseuMVxfijHpa3DLsc4iHqO68gb+lTLGyjhXTGoUdT5sfEsx3Zj4sSSakUFYOOxA4kLQnYfKoyKSegEjDQx9AxNWdfGUEEEZB2IPQ1Sy2rWnfgBMA9uAb6APrQDqMDrENiB3QG9oLuleIJldVdCGVgGVgchgRkEHxBFe6BSlVN1cPNI0MLaFTHOlGCVJAIRM7ayCCWPsgjYlu6Em94rFEdLt3yMhFVnkI8xGgLkeoFcH4ox6Wtw67HOIl9R3ZJFb+lS7CwjhXTGukHcnJLOemXdss7fvMSak0FZ8exKcSa4TtvKjImT0HMI5ZPoGzVmDXwjOx6VTS2TW3ftwTEPbtx0x4mEfUYe4O63kCdVBdUrnbTrIiuhDIwDKR0IIyCK6UClKqry5eWRoIW0acc6UAEx5AIRAcgykEHfIUMpIOoAhJvuKRQkK798jIRQzyMPMRoC5HqBUd+KsfZtbh189Ma/8AjI6t/SpXD+HxwqRGuM7sSSXc9Mu7ZZ29WJNSqCs+PYlOJdcPTeVGRMnoOaRyyfQNmrMGvhGdj0qmksmte/bgmIbvbjcY8TCPqMOugd1vIE5IXVK5206yIroQyMAysOhBGQR91dKBSlVV3cvLI0MLaNGOdKACY8gEIgORzCCDvkKGU4OoUEm+4pFCQHfvkZCKGeRh5iNAXYfYKjvxVj7NrcOp8dMa/wDjI6t/SpVhw+OFSI1xndiSSznpl3bLO3qxJqVQVh47Eu0uuH1lRlQenNxy8+mqrIGhFU81i1t8pbDKDd7ceyw8TCDtHJ46RhW3BwW1gLmlcrW4WRFdDqRgCp8wft6V1oFKVVX108khggbSwAMsuAeSD0Cg7NKRuAchRhmByqsEm+4nFDgO+GIyqAFpGA66Y1BZvuBqO/FSw7trcOpHuxrkeqyurfiKlWHDo4QdC4LbsxJLuemXc95j4bnptUqgq247Evzokh8zKjKg+2XeMfmqzVsjI3B6etfaprjh7QfKWo2G72+wSQdSY87Ry+I6KxJDddahc0rjZ3SyosiHKsMjYg/YQdwQdiDuCCDXagUpVXxC6kZ+RAQHxqkkIyIVPTAOzSt9UHYAFmzgK4Sb7iUUOBI4DH2VGWd8ddKLlm+4GozcVLDu21xIp/dRMj1WZ0b8RUmw4dHDnQO83tuxLO582c7n0HQdBgbVLoKtuOxr86skPiTIjBF/ilGY1+9qskcEAggg7gjoR6GvVVE/DWhJktQFPV4ekcu+TgdI5Op1DAJPezsVC3pUewvFmjWRD3TnqMEEEhlYdQykFSDuCCKkUClKUClKUClKUClKUEPi90YoZHUAuBhAejO3dQH7WIH314iSO0tzqbEcSM7uepwC7u37xOWJ8ya49pR8ivpPbE+gFzCSfuAz91Qu2lnLcRxWsYOmeQCZ8ZWOJQZG1Dx1lVjx4hzQSez3aKO6t2nKtBoLLIkpUGIgBu+QcDusrdejCpDcetQGJuYAFbQxMqYVt+6TnZtjt12PlWP7Q8GukHEFGbgXtnKCUj06Z400Rgrk7yI2nP8A0VFW57MQfC5GFrHy/gixL3F0+1ICoHT2cD7KDSfC4+/307gDP3h3AQSC3kCATk+Rqg4r2tEPOZbeaWCBVaWZOXpUFQ5KhmBkAQhiVBG+NyCKx3EODzJDwuFQUe9s4uH3Kk4KhESRmx7yxC4X7XHlW849wkXBt4Wz8HDlpYwp0yqqnQjkHZNWCVOzacHYmg6cGxHJPAPZBWaPr3Ul1bb+UiSEDwDKPCraqyMj4ZIB1WCPP9p5dP8AharOgi8VuzDDLIBqKIWC+8QNl+84H31zsbdbaABm2QFpHO2pjl5HPqWJY/bXLtH8wT4K8Tt/CssbN/4g1B7b2ctxbi1iyBcOI5XA2jh3aQn+JVMY9ZB9tB07M9p47yB5tLwCM/KLLhSgKJKC2+ADG6tnO2fQ1MbjtqA5NzAAhCueamEY5ADb7HY7HyPlWP7Q8Fuo/hun5cXllNCwjjCaZY435JwGPtBmTPmsYq3h7LwLdwsLaPlpaNFnQNI7yALjpnTqHnhm8zkNIl3GSQHQkKHIDDIVs6WPkpwcHxwfKs/xTteI+a0VvNcQwxLLJLGY9Gll1jll3XmnR3+7kYwM52rIcR4VPFa8KVFZJrm1ThkwyQU1IH1kecSpN+c1ueN8HEqW1vkrbhwJI1U4kjWN8RsR7KFgufBguno1B14MwWWaNfm2C3EfgAJdWsDx9tS+/wDzseFW9VmB8LUAAaIGzjwDOmnb+w34VZ0EfiN2IYpZSCRGjOQOp0gnA9dqj8PhFtb5kYZVTJM/gWOXkb0GcnHgMDwrx2lIFrMT7Krqb+Fe839AahdtbSW4hS2iBAuJAkr4yI4gC8mr+ILy8f8AUoOnZztNHd27zlWgEfzizaVMY0LKCxzgAxurdds79DUtuO2oDk3MACNpcmVMIxzhWOdj3TsfI+VZDtBwW6jF8FzOLyymjblxhdM0cbCLKhju6uyZ/cjFW8fZe3F4jC2j5a2hiB0DSO+Bpx0zpyPPBI8TQaNbuMlgHQlVDMAw7qtnST5A4OD44PlWf4r2vEXOaO2muIYIxLLLGYwgUqJO5rdeb3DqyuR4ZztWR4lwqeO24XGgKS3dpHw2dc4KZjV9ZHvRos/563PHOECZbaDcW4f5WNVOmRFjfTGxB7qatJI6Np0nYmg6cHYJLPEvzZ0zx+QEpfUo/toz/wDdA8Kt6rRj4XgfVg39Az93/A1WVBG4ld8mKWUgnloz4HU4BOB6npXLhltyIQHYFgC8j9AznLO3oCxJx4Dbwrl2kOLaUnooDN/CrBm/oDUPttbSz23waIH/AHlhDI4G0UTZMrH+wCo/edaD72W7UxX0LyqrRBCNQk0ghWjSVH2JAVo3VgfU+VTjx21Acm5gwhAc81O4TkANv3SSD18qyvEuDXMMsrL8utzayW7iOMJy2jR3gJAY5B1PHnzaMVKtezES3dkRbR8qKzljJKLhX1W4QHP1tJl38mfzNBqY7uNjhXQnSHwGBOhs6WwPqnBwehwao+JdqwhkMNvNcxxRLNJJEY9Ghskcsuw5raQWwudgN8kCshxnh81va8NEKmOeeI8NYbgoJVLI5HiYijN9jNW04xwRXhtrVdSWwdUkRQcPCkb4jZlxoQlVBPQju/WoOvBpVEsip81Kq3MXh85nmADwGrDnPjMauaqmjAvIQoAVLeUEDYDU9vpGPLuN+FWtBwvroRRySN7Mas7fYoJP91R+C2pihXXjmNmSU+cjd59z9UHYDwVVHQVz7T/RLk9QInJHmApJ/pUbtjHLJatDAG13BWEuv/CRziSTPhpTVg+9poPnZftRFfJK6K8YQj5zALRsgkjkG/sMpyM77EHpU08dtsOfhMGExr+VTuZIA1b7ZJAGfOs1JwS4t7iN1YSxyQNauscQQRhFZ4GIDHZTqT/uj7vPC+y0aTcKPwZAsNnKrEoO5IfgoXV5tgy7nzfzNBsIbyNyAroxKhwAwOUPRhjqp8+lU1/2n0ki3t5bpVjErPEY9GkkhdLOwEjEKxwuenqM5DjdhNaWtlJbII7jVNZBT3dKXDOIzt4JIsb9OmqthxLgQNrb2aM6QAxxuEBy8KLuhZSCgbSFLeRI8aD1wK7RpNUZ+RuoluotiOunmbfVB1xtj3nc+NXtVBiVLq2RFCqtvMFCgAIoe1AAA2A22H7tW9BzuJgis7HCqCxPkAMmoXAbcrCGcYllPNl/jYA4z4hRhB+6i157URlrO7UDJMEoA8yY2Aqc8wCFwCwC6gF3LbZ2HiT4UFOO08fw74FpbVp+c20GQKJDF1zr5ZD9OmfKrKTikCuI2miEhOkIXUMTscBc5J3G3qKww7O3i2guNQN0Jfh5h5feMx7zRczVn2CYOns4Fd+I9m1nj4gz2wZp7y3cakGpo1FoD64AEgx/H50Gwt+LQSKGSeJ1LBAVkUguei5B9o+XWvN7xVIyoyGYyJGVUjKF/ZLDw23rL8c7PZ+MuVGIiYbeSFwAq8+AzOh290qgPptX3svZme1jupAVku7lLwhRqwvdEKk+AESpk+BzQaGAcq7dB7M6GUDwDxlI5D6ag8e3mrHxNWtVt2w+FWy/W0St/ZHKU/1dasqBSlKBSlKBSlKBSlKDhfWoljkjbOl1KnHUAjGx8DUfg14ZExJgTRnRKB74A3A91hh19GHjmp9V3EOHFnE0TCOdRpyRlZUyTokHiASSpG6knGxZWCxpVUOOKm1wpt28S/zR8O7N7G/gG0t+6KsIrlGGVdWHmCCPxFBxPDYjMJygMwUoHPVVJyQPAZwM464FSJ5lRWdyFVQWZicBQBkknwAFQJuOQAlVkEjj6kWZHGemVTJUerYHma4paSXDK040RKQyQZBJYbhpmGVJBxhFyoIyWbbSHXgaMwkncFWmbUFOxSMDTGpB3Bx3yD0aRh4VZ0pQcbu2WWN43GUdSrDzDAg/0NROCXTMhSQ/LxHRL4aiOjge64ww8skdVOLGoHEeHl2WSJuXMowGxlWXrokXbUud+oIPQ7kEJ9KqRxtU2uVNu3izbwn1E2NIHkH0MfdqxhuUcZV1YeYYEfiKDjJwyJplnKAzIpRXO5UHOdPgCcncb4OOlSZJAoLMQFAySTgADcknwFQJ+OQKdIkDv7keZH/ImSB6nYeJrh8FkuSDOvLhBBEOQWcjcGZlyuAfqKSNt2OdID3wQFzJcMCDMRoBGCIlyEyPUlpMHBHNwdxVrSlB4miDqysMqwIIPQgjBFV/Arg6DDIczQYRyerjHck+x1GdtgwdeqmrOoHEuHlyskbcuZMhXxkEHqrrkakPlkHxBB3oJ9KqRxoR7XKmA++d4T03EwGFG/R9DHfbxqwhukcZR1YeasCPxFByfhkRmW4KKZlUorncqpOSF8BnxI3PSpMkgUFmICgEkk4AA3JJPQVAn45Ap0iQO/8Ay48yP+RMkD1OwrgLWS5IM68uEEEQ5BZyNwZiuVwD9RSRsCSc6QHTgil+ZcMCDMRoBGGWJQRGCDuM5aTB3HNIPSrSlKDncQq6sjDKsCrA+IIwR+FQOBXLFDFIczQ4R89XH1JPscDO2wOpeqmrOoHEeHlyskbcuZBhXxkEHqrrkakPlkEdQQaCfSqkcaEe1yhgPvneE9NxMBhR6PoY4O3jVhBdI4yjqw81YEfiKDlLwyJpknZA0sYIRjuUByDp8AcEjPXBI6GpTMACScAbknoKr5+OQKdPMDv7keZJPyJlseuMVHa1kuj8uvLgznk5BeX+aRlQmf8AhqTnA1HBKUHTgvyjS3JBAl0rHnY8lNWgkfvFnfzw6g7irWlKDy6BgQRkEYI8warOAzEKbdzmWDCnJ3ePcRyeupV3PTUrjwq1qBxPh3M0ujcudM8uTGcZxlXXI1xtgZXI6AgqQCAn0qpHGeXtcoYSPr7tCfXmgYQekmk9cZ61YW93HIMo6OPNWBH4ig5T8NieWOV0DSR50MfqZBBIHTOCRnrgnzqWTVfccbgQ6TIrP7iZeT7o0yx/CosttJdbSqYrbxiJBef0kIJCx+aAktsGIGpGDpwZua8lz9SQKkPrEuSH/tsxII6qIzVtQUoPhFVXAX0BrZvagwF/fh35TeuANBPvI3gRm2qDxPh3N0srGOaPJjkAyVzjKsPrxtgalPXAIwyqwCdSqkcXMe1yhiP/ADAC0LeusD5MfzNO+wLdan217HIMxyI481YEfiDQeOJcPjuIzHMgeNuqnOD6HHUenjUlVAAAGANgB0FQLnjUEZ0mVS/uJl5D9kaZc/cKjSQy3W0imG28UJHNmHk2kkRxnxXJZs4OjBDB64S/OkkuP+GRy4T7yA5Zx6O2w8CsaMPaq3r4qgAAbAdB5V9oFKUoFKUoFKUoFKUoFKUoPjdDX5H2g+kP9tKUH6X2e+YT7P8ASrKlKBSlKBSlKBX5L2l+kN9tKUH6L2Z+jp/94CrWlKBSlKBSlKBX5N2o+kNX2lB+hdl/o6f/AHgKtqUoFKUoFKUoFfk/ar6Q1KUH6D2V+jpVvSlApSlApSlAr8r7YfSGpSg3PZD6OtXdKUClKUClKUCvy/tr9INKUGx7F/Rx/wDedX9KUClKUClKUClKUClKUClKUH//2Q=="/>
          <p:cNvSpPr>
            <a:spLocks noChangeAspect="1" noChangeArrowheads="1"/>
          </p:cNvSpPr>
          <p:nvPr/>
        </p:nvSpPr>
        <p:spPr bwMode="auto">
          <a:xfrm>
            <a:off x="1679576" y="-868363"/>
            <a:ext cx="7153275" cy="18097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8" name="AutoShape 4" descr="http://205.173.41.8/staff/peck_george/notemplate/lessons/Ch04-Algorithms/sequential_search.png"/>
          <p:cNvSpPr>
            <a:spLocks noChangeAspect="1" noChangeArrowheads="1"/>
          </p:cNvSpPr>
          <p:nvPr/>
        </p:nvSpPr>
        <p:spPr bwMode="auto">
          <a:xfrm>
            <a:off x="1587501" y="-136525"/>
            <a:ext cx="7153275" cy="1809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057400" y="34290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elemen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i="1" dirty="0"/>
              <a:t>array</a:t>
            </a:r>
            <a:r>
              <a:rPr lang="en-US" sz="3200" dirty="0"/>
              <a:t> </a:t>
            </a:r>
            <a:r>
              <a:rPr lang="en-US" sz="3200" dirty="0" err="1"/>
              <a:t>dibandingkan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per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awal</a:t>
            </a:r>
            <a:r>
              <a:rPr lang="en-US" sz="3200" dirty="0"/>
              <a:t> </a:t>
            </a:r>
            <a:r>
              <a:rPr lang="en-US" sz="3200" dirty="0" err="1"/>
              <a:t>hingga</a:t>
            </a:r>
            <a:r>
              <a:rPr lang="en-US" sz="3200" dirty="0"/>
              <a:t> x </a:t>
            </a:r>
            <a:r>
              <a:rPr lang="en-US" sz="3200" dirty="0" err="1"/>
              <a:t>ditemukan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semua</a:t>
            </a:r>
            <a:r>
              <a:rPr lang="en-US" sz="3200" dirty="0"/>
              <a:t> </a:t>
            </a:r>
            <a:r>
              <a:rPr lang="en-US" sz="3200" dirty="0" err="1"/>
              <a:t>elemen</a:t>
            </a:r>
            <a:r>
              <a:rPr lang="en-US" sz="3200" dirty="0"/>
              <a:t> </a:t>
            </a:r>
            <a:r>
              <a:rPr lang="en-US" sz="3200" dirty="0" err="1"/>
              <a:t>telah</a:t>
            </a:r>
            <a:r>
              <a:rPr lang="en-US" sz="3200" dirty="0"/>
              <a:t> </a:t>
            </a:r>
            <a:r>
              <a:rPr lang="en-US" sz="3200" dirty="0" err="1"/>
              <a:t>diperiksa</a:t>
            </a:r>
            <a:r>
              <a:rPr lang="en-US" sz="3200" dirty="0"/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Mudah</a:t>
            </a:r>
            <a:r>
              <a:rPr lang="en-US" sz="3200" dirty="0"/>
              <a:t> </a:t>
            </a:r>
            <a:r>
              <a:rPr lang="en-US" sz="3200" dirty="0" err="1"/>
              <a:t>diimplementasikan</a:t>
            </a:r>
            <a:r>
              <a:rPr lang="en-US" sz="3200" dirty="0"/>
              <a:t>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 err="1"/>
              <a:t>Waktu</a:t>
            </a:r>
            <a:r>
              <a:rPr lang="en-US" sz="3200" dirty="0"/>
              <a:t> </a:t>
            </a:r>
            <a:r>
              <a:rPr lang="en-US" sz="3200" dirty="0" err="1"/>
              <a:t>proses</a:t>
            </a:r>
            <a:r>
              <a:rPr lang="en-US" sz="3200" dirty="0"/>
              <a:t> </a:t>
            </a:r>
            <a:r>
              <a:rPr lang="en-US" sz="3200" dirty="0" err="1"/>
              <a:t>relatif</a:t>
            </a:r>
            <a:r>
              <a:rPr lang="en-US" sz="3200" dirty="0"/>
              <a:t> </a:t>
            </a:r>
            <a:r>
              <a:rPr lang="en-US" sz="3200" dirty="0" err="1"/>
              <a:t>lambat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ukuran</a:t>
            </a:r>
            <a:r>
              <a:rPr lang="en-US" sz="3200" dirty="0"/>
              <a:t> data </a:t>
            </a:r>
            <a:r>
              <a:rPr lang="en-US" sz="3200" dirty="0" err="1"/>
              <a:t>sangat</a:t>
            </a:r>
            <a:r>
              <a:rPr lang="en-US" sz="3200" dirty="0"/>
              <a:t> </a:t>
            </a:r>
            <a:r>
              <a:rPr lang="en-US" sz="3200" dirty="0" err="1"/>
              <a:t>besar</a:t>
            </a:r>
            <a:r>
              <a:rPr lang="en-US" sz="3200" dirty="0"/>
              <a:t>.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i="1" dirty="0"/>
              <a:t>array </a:t>
            </a:r>
            <a:r>
              <a:rPr lang="en-US" sz="2800" dirty="0" err="1"/>
              <a:t>memiliki</a:t>
            </a:r>
            <a:r>
              <a:rPr lang="en-US" sz="2800" dirty="0"/>
              <a:t> n </a:t>
            </a:r>
            <a:r>
              <a:rPr lang="en-US" sz="2800" dirty="0" err="1"/>
              <a:t>buah</a:t>
            </a:r>
            <a:r>
              <a:rPr lang="en-US" sz="2800" dirty="0"/>
              <a:t> </a:t>
            </a:r>
            <a:r>
              <a:rPr lang="en-US" sz="2800" dirty="0" err="1"/>
              <a:t>elemen</a:t>
            </a:r>
            <a:r>
              <a:rPr lang="en-US" sz="2800" dirty="0"/>
              <a:t>, </a:t>
            </a:r>
            <a:r>
              <a:rPr lang="en-US" sz="2800" dirty="0" err="1"/>
              <a:t>sebanyak-banyaknya</a:t>
            </a:r>
            <a:r>
              <a:rPr lang="en-US" sz="2800" dirty="0"/>
              <a:t> </a:t>
            </a:r>
            <a:r>
              <a:rPr lang="en-US" sz="2800" dirty="0" err="1"/>
              <a:t>berapa</a:t>
            </a:r>
            <a:r>
              <a:rPr lang="en-US" sz="2800" dirty="0"/>
              <a:t> </a:t>
            </a:r>
            <a:r>
              <a:rPr lang="en-US" sz="2800" dirty="0" err="1"/>
              <a:t>perbandingan</a:t>
            </a:r>
            <a:r>
              <a:rPr lang="en-US" sz="2800" dirty="0"/>
              <a:t> yang </a:t>
            </a:r>
            <a:r>
              <a:rPr lang="en-US" sz="2800" dirty="0" err="1"/>
              <a:t>harus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mencari</a:t>
            </a:r>
            <a:r>
              <a:rPr lang="en-US" sz="2800" dirty="0"/>
              <a:t>? </a:t>
            </a:r>
          </a:p>
          <a:p>
            <a:pPr marL="742950" lvl="1" indent="-285750">
              <a:spcBef>
                <a:spcPct val="20000"/>
              </a:spcBef>
              <a:defRPr/>
            </a:pPr>
            <a:r>
              <a:rPr lang="en-US" sz="2800"/>
              <a:t>	Worst case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sebanyak</a:t>
            </a:r>
            <a:r>
              <a:rPr lang="en-US" sz="2800" dirty="0"/>
              <a:t> n </a:t>
            </a:r>
            <a:r>
              <a:rPr lang="en-US" sz="2800" dirty="0" err="1"/>
              <a:t>perbandingan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sebanyak</a:t>
            </a:r>
            <a:r>
              <a:rPr lang="en-US" sz="2800" dirty="0"/>
              <a:t> n data,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kompleksitasnya</a:t>
            </a:r>
            <a:r>
              <a:rPr lang="en-US" sz="2800" dirty="0"/>
              <a:t> </a:t>
            </a:r>
            <a:r>
              <a:rPr lang="en-US" sz="2800" i="1" dirty="0"/>
              <a:t>O</a:t>
            </a:r>
            <a:r>
              <a:rPr lang="en-US" sz="2800" dirty="0"/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1983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i="1" dirty="0" smtClean="0"/>
              <a:t>searching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Anggaplah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mempunya</a:t>
            </a:r>
            <a:r>
              <a:rPr lang="en-US" dirty="0" smtClean="0"/>
              <a:t> </a:t>
            </a:r>
            <a:r>
              <a:rPr lang="en-US" i="1" dirty="0" smtClean="0"/>
              <a:t>array of </a:t>
            </a:r>
            <a:r>
              <a:rPr lang="en-US" i="1" dirty="0" err="1" smtClean="0"/>
              <a:t>struct</a:t>
            </a:r>
            <a:r>
              <a:rPr lang="en-US" dirty="0" smtClean="0"/>
              <a:t> yang </a:t>
            </a: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kolom</a:t>
            </a:r>
            <a:r>
              <a:rPr lang="en-US" dirty="0" smtClean="0"/>
              <a:t>,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key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err="1" smtClean="0"/>
              <a:t>sbb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list {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key;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};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list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LIST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LIST t[9];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4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29773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Sequential search</a:t>
            </a:r>
            <a:r>
              <a:rPr lang="en-US" dirty="0" smtClean="0"/>
              <a:t> (</a:t>
            </a:r>
            <a:r>
              <a:rPr lang="en-US" dirty="0" err="1" smtClean="0"/>
              <a:t>ada</a:t>
            </a:r>
            <a:r>
              <a:rPr lang="en-US" dirty="0" smtClean="0"/>
              <a:t>/</a:t>
            </a:r>
            <a:r>
              <a:rPr lang="en-US" dirty="0" err="1" smtClean="0"/>
              <a:t>tidak</a:t>
            </a:r>
            <a:r>
              <a:rPr lang="en-US" dirty="0" smtClean="0"/>
              <a:t>?)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defTabSz="534988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Jika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=90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bagaimana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algoritma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berikut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melakukan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pencarian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?</a:t>
            </a:r>
          </a:p>
          <a:p>
            <a:pPr marL="0" indent="0" defTabSz="534988">
              <a:buNone/>
            </a:pP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Keluaran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: 1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jika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ada</a:t>
            </a: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atau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0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jika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tidak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ada</a:t>
            </a: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sequentialSearch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if(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==t[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return 1;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return 0;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 rot="5400000">
            <a:off x="8328026" y="4092576"/>
            <a:ext cx="3241675" cy="1152525"/>
            <a:chOff x="748" y="2750"/>
            <a:chExt cx="2042" cy="726"/>
          </a:xfrm>
        </p:grpSpPr>
        <p:sp>
          <p:nvSpPr>
            <p:cNvPr id="6" name="AutoShape 17"/>
            <p:cNvSpPr>
              <a:spLocks noChangeArrowheads="1"/>
            </p:cNvSpPr>
            <p:nvPr/>
          </p:nvSpPr>
          <p:spPr bwMode="auto">
            <a:xfrm rot="10800000">
              <a:off x="748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50</a:t>
              </a:r>
            </a:p>
          </p:txBody>
        </p:sp>
        <p:sp>
          <p:nvSpPr>
            <p:cNvPr id="7" name="AutoShape 18"/>
            <p:cNvSpPr>
              <a:spLocks noChangeArrowheads="1"/>
            </p:cNvSpPr>
            <p:nvPr/>
          </p:nvSpPr>
          <p:spPr bwMode="auto">
            <a:xfrm rot="10800000">
              <a:off x="975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60</a:t>
              </a:r>
            </a:p>
          </p:txBody>
        </p:sp>
        <p:sp>
          <p:nvSpPr>
            <p:cNvPr id="8" name="AutoShape 19"/>
            <p:cNvSpPr>
              <a:spLocks noChangeArrowheads="1"/>
            </p:cNvSpPr>
            <p:nvPr/>
          </p:nvSpPr>
          <p:spPr bwMode="auto">
            <a:xfrm rot="10800000">
              <a:off x="1201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30</a:t>
              </a:r>
            </a:p>
          </p:txBody>
        </p:sp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 rot="10800000">
              <a:off x="1428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70</a:t>
              </a: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 rot="10800000">
              <a:off x="1655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90</a:t>
              </a: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 rot="10800000">
              <a:off x="1882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20</a:t>
              </a:r>
            </a:p>
          </p:txBody>
        </p:sp>
        <p:sp>
          <p:nvSpPr>
            <p:cNvPr id="12" name="AutoShape 23"/>
            <p:cNvSpPr>
              <a:spLocks noChangeArrowheads="1"/>
            </p:cNvSpPr>
            <p:nvPr/>
          </p:nvSpPr>
          <p:spPr bwMode="auto">
            <a:xfrm rot="10800000">
              <a:off x="2108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13" name="AutoShape 24"/>
            <p:cNvSpPr>
              <a:spLocks noChangeArrowheads="1"/>
            </p:cNvSpPr>
            <p:nvPr/>
          </p:nvSpPr>
          <p:spPr bwMode="auto">
            <a:xfrm rot="10800000">
              <a:off x="2335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40</a:t>
              </a:r>
            </a:p>
          </p:txBody>
        </p:sp>
        <p:sp>
          <p:nvSpPr>
            <p:cNvPr id="14" name="AutoShape 25"/>
            <p:cNvSpPr>
              <a:spLocks noChangeArrowheads="1"/>
            </p:cNvSpPr>
            <p:nvPr/>
          </p:nvSpPr>
          <p:spPr bwMode="auto">
            <a:xfrm rot="10800000">
              <a:off x="2563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80</a:t>
              </a:r>
            </a:p>
          </p:txBody>
        </p:sp>
      </p:grp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9601200" y="2667000"/>
            <a:ext cx="914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i="1" dirty="0">
                <a:solidFill>
                  <a:schemeClr val="tx2"/>
                </a:solidFill>
                <a:latin typeface="Tahoma" pitchFamily="34" charset="0"/>
              </a:rPr>
              <a:t>t[</a:t>
            </a:r>
            <a:r>
              <a:rPr lang="en-US" sz="1600" i="1" dirty="0" err="1">
                <a:solidFill>
                  <a:schemeClr val="tx2"/>
                </a:solidFill>
                <a:latin typeface="Tahoma" pitchFamily="34" charset="0"/>
              </a:rPr>
              <a:t>i</a:t>
            </a:r>
            <a:r>
              <a:rPr lang="en-US" sz="1600" i="1" dirty="0">
                <a:solidFill>
                  <a:schemeClr val="tx2"/>
                </a:solidFill>
                <a:latin typeface="Tahoma" pitchFamily="34" charset="0"/>
              </a:rPr>
              <a:t>].</a:t>
            </a:r>
            <a:r>
              <a:rPr lang="en-US" sz="1600" i="1" dirty="0" err="1">
                <a:solidFill>
                  <a:schemeClr val="tx2"/>
                </a:solidFill>
                <a:latin typeface="Tahoma" pitchFamily="34" charset="0"/>
              </a:rPr>
              <a:t>val</a:t>
            </a:r>
            <a:endParaRPr lang="en-US" sz="1600" i="1" dirty="0">
              <a:solidFill>
                <a:schemeClr val="tx2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22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Sequential search</a:t>
            </a:r>
            <a:r>
              <a:rPr lang="en-US" dirty="0" smtClean="0"/>
              <a:t> (</a:t>
            </a:r>
            <a:r>
              <a:rPr lang="en-US" dirty="0" err="1" smtClean="0"/>
              <a:t>kemunculan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)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1524000" y="1600201"/>
            <a:ext cx="8686800" cy="4525963"/>
          </a:xfrm>
        </p:spPr>
        <p:txBody>
          <a:bodyPr>
            <a:normAutofit/>
          </a:bodyPr>
          <a:lstStyle/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Keluaran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indeks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kemunculan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pertama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jika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ada</a:t>
            </a: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atau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bernilai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-1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jika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tidak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ada</a:t>
            </a: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sequentialSearch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for(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if(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==t[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return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return -1;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 rot="5400000">
            <a:off x="8328026" y="4244976"/>
            <a:ext cx="3241675" cy="1152525"/>
            <a:chOff x="748" y="2750"/>
            <a:chExt cx="2042" cy="726"/>
          </a:xfrm>
        </p:grpSpPr>
        <p:sp>
          <p:nvSpPr>
            <p:cNvPr id="7" name="AutoShape 17"/>
            <p:cNvSpPr>
              <a:spLocks noChangeArrowheads="1"/>
            </p:cNvSpPr>
            <p:nvPr/>
          </p:nvSpPr>
          <p:spPr bwMode="auto">
            <a:xfrm rot="10800000">
              <a:off x="748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50</a:t>
              </a:r>
            </a:p>
          </p:txBody>
        </p:sp>
        <p:sp>
          <p:nvSpPr>
            <p:cNvPr id="8" name="AutoShape 18"/>
            <p:cNvSpPr>
              <a:spLocks noChangeArrowheads="1"/>
            </p:cNvSpPr>
            <p:nvPr/>
          </p:nvSpPr>
          <p:spPr bwMode="auto">
            <a:xfrm rot="10800000">
              <a:off x="975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60</a:t>
              </a:r>
            </a:p>
          </p:txBody>
        </p:sp>
        <p:sp>
          <p:nvSpPr>
            <p:cNvPr id="9" name="AutoShape 19"/>
            <p:cNvSpPr>
              <a:spLocks noChangeArrowheads="1"/>
            </p:cNvSpPr>
            <p:nvPr/>
          </p:nvSpPr>
          <p:spPr bwMode="auto">
            <a:xfrm rot="10800000">
              <a:off x="1201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30</a:t>
              </a:r>
            </a:p>
          </p:txBody>
        </p: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 rot="10800000">
              <a:off x="1428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70</a:t>
              </a:r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 rot="10800000">
              <a:off x="1655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90</a:t>
              </a:r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 rot="10800000">
              <a:off x="1882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20</a:t>
              </a:r>
            </a:p>
          </p:txBody>
        </p:sp>
        <p:sp>
          <p:nvSpPr>
            <p:cNvPr id="13" name="AutoShape 23"/>
            <p:cNvSpPr>
              <a:spLocks noChangeArrowheads="1"/>
            </p:cNvSpPr>
            <p:nvPr/>
          </p:nvSpPr>
          <p:spPr bwMode="auto">
            <a:xfrm rot="10800000">
              <a:off x="2108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14" name="AutoShape 24"/>
            <p:cNvSpPr>
              <a:spLocks noChangeArrowheads="1"/>
            </p:cNvSpPr>
            <p:nvPr/>
          </p:nvSpPr>
          <p:spPr bwMode="auto">
            <a:xfrm rot="10800000">
              <a:off x="2335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40</a:t>
              </a:r>
            </a:p>
          </p:txBody>
        </p:sp>
        <p:sp>
          <p:nvSpPr>
            <p:cNvPr id="15" name="AutoShape 25"/>
            <p:cNvSpPr>
              <a:spLocks noChangeArrowheads="1"/>
            </p:cNvSpPr>
            <p:nvPr/>
          </p:nvSpPr>
          <p:spPr bwMode="auto">
            <a:xfrm rot="10800000">
              <a:off x="2563" y="2750"/>
              <a:ext cx="227" cy="7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 eaLnBrk="0" hangingPunct="0"/>
              <a:r>
                <a:rPr lang="en-US" dirty="0"/>
                <a:t>80</a:t>
              </a:r>
            </a:p>
          </p:txBody>
        </p:sp>
      </p:grp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9601200" y="2854325"/>
            <a:ext cx="91440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i="1" dirty="0">
                <a:solidFill>
                  <a:schemeClr val="tx2"/>
                </a:solidFill>
                <a:latin typeface="Tahoma" pitchFamily="34" charset="0"/>
              </a:rPr>
              <a:t>t[</a:t>
            </a:r>
            <a:r>
              <a:rPr lang="en-US" sz="1600" i="1" dirty="0" err="1">
                <a:solidFill>
                  <a:schemeClr val="tx2"/>
                </a:solidFill>
                <a:latin typeface="Tahoma" pitchFamily="34" charset="0"/>
              </a:rPr>
              <a:t>i</a:t>
            </a:r>
            <a:r>
              <a:rPr lang="en-US" sz="1600" i="1" dirty="0">
                <a:solidFill>
                  <a:schemeClr val="tx2"/>
                </a:solidFill>
                <a:latin typeface="Tahoma" pitchFamily="34" charset="0"/>
              </a:rPr>
              <a:t>].</a:t>
            </a:r>
            <a:r>
              <a:rPr lang="en-US" sz="1600" i="1" dirty="0" err="1">
                <a:solidFill>
                  <a:schemeClr val="tx2"/>
                </a:solidFill>
                <a:latin typeface="Tahoma" pitchFamily="34" charset="0"/>
              </a:rPr>
              <a:t>val</a:t>
            </a:r>
            <a:endParaRPr lang="en-US" sz="1600" i="1" dirty="0">
              <a:solidFill>
                <a:schemeClr val="tx2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13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Variasi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? </a:t>
            </a:r>
            <a:r>
              <a:rPr lang="en-US" sz="2400" dirty="0" err="1"/>
              <a:t>Keluaran</a:t>
            </a:r>
            <a:r>
              <a:rPr lang="en-US" sz="2400" dirty="0"/>
              <a:t>: TRUE/FALSE</a:t>
            </a:r>
          </a:p>
          <a:p>
            <a:r>
              <a:rPr lang="en-US" sz="2400" dirty="0" err="1"/>
              <a:t>Indeks</a:t>
            </a:r>
            <a:r>
              <a:rPr lang="en-US" sz="2400" dirty="0"/>
              <a:t> </a:t>
            </a:r>
            <a:r>
              <a:rPr lang="en-US" sz="2400" dirty="0" err="1"/>
              <a:t>kemunculan</a:t>
            </a:r>
            <a:r>
              <a:rPr lang="en-US" sz="2400" dirty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? </a:t>
            </a:r>
            <a:r>
              <a:rPr lang="en-US" sz="2400" dirty="0" err="1"/>
              <a:t>Keluaran</a:t>
            </a:r>
            <a:r>
              <a:rPr lang="en-US" sz="2400" dirty="0"/>
              <a:t>: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0 </a:t>
            </a:r>
            <a:r>
              <a:rPr lang="en-US" sz="2400" dirty="0" err="1"/>
              <a:t>dan</a:t>
            </a:r>
            <a:r>
              <a:rPr lang="en-US" sz="2400" dirty="0"/>
              <a:t> n-1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</a:t>
            </a:r>
            <a:r>
              <a:rPr lang="en-US" sz="2400" dirty="0" err="1"/>
              <a:t>khusus</a:t>
            </a:r>
            <a:r>
              <a:rPr lang="en-US" sz="2400" dirty="0"/>
              <a:t> (</a:t>
            </a:r>
            <a:r>
              <a:rPr lang="en-US" sz="2400" dirty="0" err="1"/>
              <a:t>mis</a:t>
            </a:r>
            <a:r>
              <a:rPr lang="en-US" sz="2400" dirty="0"/>
              <a:t>. -1)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endParaRPr lang="en-US" sz="2400" dirty="0"/>
          </a:p>
          <a:p>
            <a:r>
              <a:rPr lang="en-US" sz="2400" dirty="0" err="1"/>
              <a:t>Frekuensi</a:t>
            </a:r>
            <a:r>
              <a:rPr lang="en-US" sz="2400" dirty="0"/>
              <a:t> </a:t>
            </a:r>
            <a:r>
              <a:rPr lang="en-US" sz="2400" dirty="0" err="1"/>
              <a:t>kemunculan</a:t>
            </a:r>
            <a:r>
              <a:rPr lang="en-US" sz="2400" dirty="0"/>
              <a:t> x? </a:t>
            </a:r>
            <a:r>
              <a:rPr lang="en-US" sz="2400" dirty="0" err="1"/>
              <a:t>Keluaran</a:t>
            </a:r>
            <a:r>
              <a:rPr lang="en-US" sz="2400" dirty="0"/>
              <a:t>: </a:t>
            </a:r>
            <a:r>
              <a:rPr lang="en-US" sz="2400" dirty="0" err="1"/>
              <a:t>antara</a:t>
            </a:r>
            <a:r>
              <a:rPr lang="en-US" sz="2400" dirty="0"/>
              <a:t> 0 </a:t>
            </a:r>
            <a:r>
              <a:rPr lang="en-US" sz="2400" dirty="0" err="1"/>
              <a:t>hingga</a:t>
            </a:r>
            <a:r>
              <a:rPr lang="en-US" sz="2400" dirty="0"/>
              <a:t> n</a:t>
            </a:r>
          </a:p>
          <a:p>
            <a:r>
              <a:rPr lang="en-US" sz="2400" dirty="0" err="1"/>
              <a:t>Indeks</a:t>
            </a:r>
            <a:r>
              <a:rPr lang="en-US" sz="2400" dirty="0"/>
              <a:t> </a:t>
            </a:r>
            <a:r>
              <a:rPr lang="en-US" sz="2400" dirty="0" err="1"/>
              <a:t>seluruh</a:t>
            </a:r>
            <a:r>
              <a:rPr lang="en-US" sz="2400" dirty="0"/>
              <a:t> </a:t>
            </a:r>
            <a:r>
              <a:rPr lang="en-US" sz="2400" dirty="0" err="1"/>
              <a:t>kemunculan</a:t>
            </a:r>
            <a:r>
              <a:rPr lang="en-US" sz="2400" dirty="0"/>
              <a:t>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endParaRPr lang="en-US" sz="2400" dirty="0"/>
          </a:p>
          <a:p>
            <a:r>
              <a:rPr lang="en-US" sz="2400" dirty="0" err="1"/>
              <a:t>Indeks</a:t>
            </a:r>
            <a:r>
              <a:rPr lang="en-US" sz="2400" dirty="0"/>
              <a:t> </a:t>
            </a:r>
            <a:r>
              <a:rPr lang="en-US" sz="2400" dirty="0" err="1"/>
              <a:t>kemunculan</a:t>
            </a:r>
            <a:r>
              <a:rPr lang="en-US" sz="2400" dirty="0"/>
              <a:t> </a:t>
            </a:r>
            <a:r>
              <a:rPr lang="en-US" sz="2400" dirty="0" err="1"/>
              <a:t>terakhir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ke-i</a:t>
            </a:r>
            <a:endParaRPr lang="en-US" sz="2400" dirty="0"/>
          </a:p>
          <a:p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divariasikan</a:t>
            </a:r>
            <a:r>
              <a:rPr lang="en-US" sz="2400" dirty="0"/>
              <a:t> </a:t>
            </a:r>
            <a:r>
              <a:rPr lang="en-US" sz="2400" dirty="0" err="1"/>
              <a:t>juga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endParaRPr lang="en-US" sz="2400" dirty="0"/>
          </a:p>
          <a:p>
            <a:pPr lvl="1"/>
            <a:r>
              <a:rPr lang="en-US" sz="1800" dirty="0" err="1"/>
              <a:t>Pencarian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yang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kecil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x</a:t>
            </a:r>
          </a:p>
          <a:p>
            <a:pPr lvl="1"/>
            <a:r>
              <a:rPr lang="en-US" sz="1800" dirty="0" err="1"/>
              <a:t>Pencarian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x (</a:t>
            </a:r>
            <a:r>
              <a:rPr lang="en-US" sz="1800" dirty="0" err="1"/>
              <a:t>mis</a:t>
            </a:r>
            <a:r>
              <a:rPr lang="en-US" sz="1800" dirty="0"/>
              <a:t>. </a:t>
            </a:r>
            <a:r>
              <a:rPr lang="en-US" sz="1800" dirty="0" err="1"/>
              <a:t>nilai</a:t>
            </a:r>
            <a:r>
              <a:rPr lang="en-US" sz="1800" dirty="0"/>
              <a:t> yang </a:t>
            </a:r>
            <a:r>
              <a:rPr lang="en-US" sz="1800" dirty="0" err="1"/>
              <a:t>selisihnya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x </a:t>
            </a:r>
            <a:r>
              <a:rPr lang="en-US" sz="1800" dirty="0" err="1"/>
              <a:t>kurang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ambang</a:t>
            </a:r>
            <a:r>
              <a:rPr lang="en-US" sz="1800" dirty="0"/>
              <a:t>)</a:t>
            </a:r>
          </a:p>
          <a:p>
            <a:pPr lvl="1"/>
            <a:r>
              <a:rPr lang="en-US" sz="1800" dirty="0" err="1"/>
              <a:t>Penggunaan</a:t>
            </a:r>
            <a:r>
              <a:rPr lang="en-US" sz="1800" dirty="0"/>
              <a:t> </a:t>
            </a:r>
            <a:r>
              <a:rPr lang="en-US" sz="1800" dirty="0" err="1"/>
              <a:t>dua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x </a:t>
            </a:r>
            <a:r>
              <a:rPr lang="en-US" sz="1800" dirty="0" err="1"/>
              <a:t>dan</a:t>
            </a:r>
            <a:r>
              <a:rPr lang="en-US" sz="1800" dirty="0"/>
              <a:t> y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mencari</a:t>
            </a:r>
            <a:r>
              <a:rPr lang="en-US" sz="1800" dirty="0"/>
              <a:t> data yang </a:t>
            </a:r>
            <a:r>
              <a:rPr lang="en-US" sz="1800" dirty="0" err="1"/>
              <a:t>nilainya</a:t>
            </a:r>
            <a:r>
              <a:rPr lang="en-US" sz="1800" dirty="0"/>
              <a:t> </a:t>
            </a:r>
            <a:r>
              <a:rPr lang="en-US" sz="1800" dirty="0" err="1"/>
              <a:t>di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</a:t>
            </a:r>
            <a:r>
              <a:rPr lang="en-US" sz="1800" dirty="0" err="1"/>
              <a:t>keduanya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29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sequentialSearch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variasi</a:t>
            </a:r>
            <a:r>
              <a:rPr lang="en-US" dirty="0" smtClean="0"/>
              <a:t> </a:t>
            </a:r>
            <a:r>
              <a:rPr lang="en-US" dirty="0" err="1" smtClean="0"/>
              <a:t>pencarian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kemunculan</a:t>
            </a:r>
            <a:r>
              <a:rPr lang="en-US" dirty="0" smtClean="0"/>
              <a:t> x</a:t>
            </a:r>
          </a:p>
          <a:p>
            <a:pPr lvl="1"/>
            <a:r>
              <a:rPr lang="en-US" dirty="0" err="1" smtClean="0"/>
              <a:t>Indeks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kemunculan</a:t>
            </a:r>
            <a:endParaRPr lang="en-US" dirty="0" smtClean="0"/>
          </a:p>
          <a:p>
            <a:pPr lvl="1"/>
            <a:r>
              <a:rPr lang="en-US" dirty="0" err="1" smtClean="0"/>
              <a:t>Indeks</a:t>
            </a:r>
            <a:r>
              <a:rPr lang="en-US" dirty="0" smtClean="0"/>
              <a:t> </a:t>
            </a:r>
            <a:r>
              <a:rPr lang="en-US" dirty="0" err="1" smtClean="0"/>
              <a:t>kemunculan</a:t>
            </a:r>
            <a:r>
              <a:rPr lang="en-US" dirty="0" smtClean="0"/>
              <a:t> </a:t>
            </a:r>
            <a:r>
              <a:rPr lang="en-US" dirty="0" err="1" smtClean="0"/>
              <a:t>terakhir</a:t>
            </a:r>
            <a:endParaRPr lang="en-US" dirty="0" smtClean="0"/>
          </a:p>
          <a:p>
            <a:pPr lvl="1"/>
            <a:r>
              <a:rPr lang="en-US" dirty="0" err="1" smtClean="0"/>
              <a:t>Frekuensi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77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Pengertian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endParaRPr lang="en-US" dirty="0" smtClean="0"/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kumpulan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(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berbeda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) yang </a:t>
            </a:r>
            <a:r>
              <a:rPr lang="en-US" dirty="0" err="1" smtClean="0"/>
              <a:t>dikelompokkan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dikemas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mendefinisikan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i="1" dirty="0" smtClean="0"/>
              <a:t>record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Termasuk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turunan</a:t>
            </a:r>
            <a:r>
              <a:rPr lang="en-US" dirty="0" smtClean="0"/>
              <a:t> (</a:t>
            </a:r>
            <a:r>
              <a:rPr lang="en-US" i="1" dirty="0" smtClean="0">
                <a:solidFill>
                  <a:srgbClr val="FF0000"/>
                </a:solidFill>
              </a:rPr>
              <a:t>derived data type</a:t>
            </a:r>
            <a:r>
              <a:rPr lang="en-US" dirty="0" smtClean="0"/>
              <a:t>).</a:t>
            </a:r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745098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Sorted Array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505200"/>
            <a:ext cx="8229600" cy="33528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Hapir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sequential search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b="1" dirty="0" smtClean="0"/>
              <a:t>data </a:t>
            </a:r>
            <a:r>
              <a:rPr lang="en-US" b="1" dirty="0" err="1" smtClean="0"/>
              <a:t>harus</a:t>
            </a:r>
            <a:r>
              <a:rPr lang="en-US" b="1" dirty="0" smtClean="0"/>
              <a:t> </a:t>
            </a:r>
            <a:r>
              <a:rPr lang="en-US" b="1" dirty="0" err="1" smtClean="0"/>
              <a:t>terurut</a:t>
            </a:r>
            <a:endParaRPr lang="en-US" b="1" dirty="0" smtClean="0"/>
          </a:p>
          <a:p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i="1" dirty="0" smtClean="0"/>
              <a:t>array</a:t>
            </a:r>
            <a:r>
              <a:rPr lang="en-US" dirty="0" smtClean="0"/>
              <a:t> </a:t>
            </a:r>
            <a:r>
              <a:rPr lang="en-US" dirty="0" err="1" smtClean="0"/>
              <a:t>ditelusuri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per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(</a:t>
            </a:r>
            <a:r>
              <a:rPr lang="en-US" dirty="0" err="1" smtClean="0"/>
              <a:t>kiri</a:t>
            </a:r>
            <a:r>
              <a:rPr lang="en-US" dirty="0" smtClean="0"/>
              <a:t>) </a:t>
            </a:r>
            <a:r>
              <a:rPr lang="en-US" b="1" dirty="0" err="1" smtClean="0"/>
              <a:t>hingga</a:t>
            </a:r>
            <a:r>
              <a:rPr lang="en-US" b="1" dirty="0" smtClean="0"/>
              <a:t> </a:t>
            </a:r>
            <a:r>
              <a:rPr lang="en-US" b="1" dirty="0" err="1" smtClean="0"/>
              <a:t>ketemu</a:t>
            </a:r>
            <a:r>
              <a:rPr lang="en-US" b="1" dirty="0" smtClean="0"/>
              <a:t> </a:t>
            </a:r>
            <a:r>
              <a:rPr lang="en-US" b="1" dirty="0" err="1" smtClean="0"/>
              <a:t>atau</a:t>
            </a:r>
            <a:r>
              <a:rPr lang="en-US" b="1" dirty="0" smtClean="0"/>
              <a:t> </a:t>
            </a:r>
            <a:r>
              <a:rPr lang="en-US" b="1" dirty="0" err="1" smtClean="0"/>
              <a:t>nilai</a:t>
            </a:r>
            <a:r>
              <a:rPr lang="en-US" b="1" dirty="0" smtClean="0"/>
              <a:t> yang </a:t>
            </a:r>
            <a:r>
              <a:rPr lang="en-US" b="1" dirty="0" err="1" smtClean="0"/>
              <a:t>dibaca</a:t>
            </a:r>
            <a:r>
              <a:rPr lang="en-US" b="1" dirty="0" smtClean="0"/>
              <a:t> </a:t>
            </a:r>
            <a:r>
              <a:rPr lang="en-US" b="1" dirty="0" err="1" smtClean="0"/>
              <a:t>lebih</a:t>
            </a:r>
            <a:r>
              <a:rPr lang="en-US" b="1" dirty="0" smtClean="0"/>
              <a:t> </a:t>
            </a:r>
            <a:r>
              <a:rPr lang="en-US" b="1" dirty="0" err="1" smtClean="0"/>
              <a:t>besar</a:t>
            </a:r>
            <a:r>
              <a:rPr lang="en-US" b="1" dirty="0" smtClean="0"/>
              <a:t> </a:t>
            </a:r>
            <a:r>
              <a:rPr lang="en-US" b="1" dirty="0" err="1" smtClean="0"/>
              <a:t>dari</a:t>
            </a:r>
            <a:r>
              <a:rPr lang="en-US" b="1" dirty="0" smtClean="0"/>
              <a:t> </a:t>
            </a:r>
            <a:r>
              <a:rPr lang="en-US" b="1" dirty="0" err="1" smtClean="0"/>
              <a:t>nilai</a:t>
            </a:r>
            <a:r>
              <a:rPr lang="en-US" b="1" dirty="0" smtClean="0"/>
              <a:t> yang </a:t>
            </a:r>
            <a:r>
              <a:rPr lang="en-US" b="1" dirty="0" err="1" smtClean="0"/>
              <a:t>dicari</a:t>
            </a:r>
            <a:r>
              <a:rPr lang="en-US" b="1" dirty="0" smtClean="0"/>
              <a:t> </a:t>
            </a:r>
            <a:r>
              <a:rPr lang="en-US" b="1" dirty="0" err="1" smtClean="0"/>
              <a:t>atau</a:t>
            </a:r>
            <a:r>
              <a:rPr lang="en-US" b="1" dirty="0" smtClean="0"/>
              <a:t> </a:t>
            </a:r>
            <a:r>
              <a:rPr lang="en-US" b="1" dirty="0" err="1" smtClean="0"/>
              <a:t>semua</a:t>
            </a:r>
            <a:r>
              <a:rPr lang="en-US" b="1" dirty="0" smtClean="0"/>
              <a:t> </a:t>
            </a:r>
            <a:r>
              <a:rPr lang="en-US" b="1" dirty="0" err="1" smtClean="0"/>
              <a:t>elemen</a:t>
            </a:r>
            <a:r>
              <a:rPr lang="en-US" b="1" dirty="0" smtClean="0"/>
              <a:t> </a:t>
            </a:r>
            <a:r>
              <a:rPr lang="en-US" b="1" dirty="0" err="1" smtClean="0"/>
              <a:t>telah</a:t>
            </a:r>
            <a:r>
              <a:rPr lang="en-US" b="1" dirty="0" smtClean="0"/>
              <a:t> </a:t>
            </a:r>
            <a:r>
              <a:rPr lang="en-US" b="1" dirty="0" err="1" smtClean="0"/>
              <a:t>dibandingkan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Asumsi</a:t>
            </a:r>
            <a:r>
              <a:rPr lang="en-US" dirty="0" smtClean="0"/>
              <a:t>: </a:t>
            </a:r>
            <a:r>
              <a:rPr lang="en-US" dirty="0" err="1" smtClean="0"/>
              <a:t>terurut</a:t>
            </a:r>
            <a:r>
              <a:rPr lang="en-US" dirty="0" smtClean="0"/>
              <a:t> </a:t>
            </a:r>
            <a:r>
              <a:rPr lang="en-US" i="1" dirty="0" smtClean="0"/>
              <a:t>ascending</a:t>
            </a:r>
            <a:endParaRPr lang="en-US" dirty="0" smtClean="0"/>
          </a:p>
          <a:p>
            <a:pPr lvl="1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r>
              <a:rPr lang="en-US" dirty="0" smtClean="0"/>
              <a:t> </a:t>
            </a:r>
            <a:r>
              <a:rPr lang="en-US" i="1" dirty="0" smtClean="0"/>
              <a:t>descending</a:t>
            </a:r>
            <a:r>
              <a:rPr lang="en-US" dirty="0" smtClean="0"/>
              <a:t>, </a:t>
            </a:r>
            <a:r>
              <a:rPr lang="en-US" dirty="0" err="1" smtClean="0"/>
              <a:t>sesuaikan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endParaRPr lang="en-US" dirty="0" smtClean="0"/>
          </a:p>
          <a:p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diimplementasikan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relatif</a:t>
            </a:r>
            <a:r>
              <a:rPr lang="en-US" dirty="0" smtClean="0"/>
              <a:t> </a:t>
            </a:r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r>
              <a:rPr lang="en-US" dirty="0" smtClean="0"/>
              <a:t> data yang </a:t>
            </a:r>
            <a:r>
              <a:rPr lang="en-US" dirty="0" err="1" smtClean="0"/>
              <a:t>dicari</a:t>
            </a:r>
            <a:r>
              <a:rPr lang="en-US" dirty="0" smtClean="0"/>
              <a:t>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depan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Kompleksitas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lingkup</a:t>
            </a:r>
            <a:r>
              <a:rPr lang="en-US" dirty="0" smtClean="0"/>
              <a:t> </a:t>
            </a:r>
            <a:r>
              <a:rPr lang="en-US" i="1" dirty="0" smtClean="0"/>
              <a:t>O</a:t>
            </a:r>
            <a:r>
              <a:rPr lang="en-US" dirty="0" smtClean="0"/>
              <a:t>(n)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1" y="1524001"/>
            <a:ext cx="7700963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37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Sequential sorted array search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Keluaran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indeks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kemunculan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pertama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jika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ada</a:t>
            </a: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atau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bernilai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-1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jika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tidak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ada</a:t>
            </a:r>
            <a:endParaRPr lang="en-US" sz="2000" dirty="0">
              <a:solidFill>
                <a:srgbClr val="0000FF"/>
              </a:solidFill>
              <a:latin typeface="Courier New" pitchFamily="49" charset="0"/>
            </a:endParaRPr>
          </a:p>
          <a:p>
            <a:pPr marL="0" indent="0" defTabSz="534988">
              <a:buNone/>
            </a:pP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//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Asumsi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: array t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terurut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secara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 ascending (</a:t>
            </a:r>
            <a:r>
              <a:rPr lang="en-US" sz="2000" dirty="0" err="1">
                <a:solidFill>
                  <a:srgbClr val="0000FF"/>
                </a:solidFill>
                <a:latin typeface="Courier New" pitchFamily="49" charset="0"/>
              </a:rPr>
              <a:t>menaik</a:t>
            </a:r>
            <a:r>
              <a:rPr lang="en-US" sz="2000" dirty="0">
                <a:solidFill>
                  <a:srgbClr val="0000FF"/>
                </a:solidFill>
                <a:latin typeface="Courier New" pitchFamily="49" charset="0"/>
              </a:rPr>
              <a:t>)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sortedSearch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hsl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=-1;</a:t>
            </a:r>
          </a:p>
          <a:p>
            <a:pPr marL="0" indent="0" defTabSz="534988">
              <a:spcBef>
                <a:spcPct val="0"/>
              </a:spcBef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while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((t[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&lt;=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&amp;&amp; (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&lt;n) &amp;&amp; (-1==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hsl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))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if(t[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cari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	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hsl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++;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hsl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 defTabSz="534988">
              <a:spcBef>
                <a:spcPct val="0"/>
              </a:spcBef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8077200" y="4572000"/>
            <a:ext cx="2819400" cy="1828800"/>
          </a:xfrm>
          <a:prstGeom prst="wedgeEllipseCallout">
            <a:avLst>
              <a:gd name="adj1" fmla="val -144492"/>
              <a:gd name="adj2" fmla="val -630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yang </a:t>
            </a:r>
            <a:r>
              <a:rPr lang="en-US" dirty="0" err="1"/>
              <a:t>ditelusuri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/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dicari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106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Binary Search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3438" y="685801"/>
            <a:ext cx="7643080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5574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Binary search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endParaRPr lang="en-US" dirty="0" smtClean="0"/>
          </a:p>
          <a:p>
            <a:r>
              <a:rPr lang="en-US" dirty="0" err="1" smtClean="0"/>
              <a:t>Pencarian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memeriksa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yang </a:t>
            </a:r>
            <a:r>
              <a:rPr lang="en-US" dirty="0" err="1" smtClean="0"/>
              <a:t>terletak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indeks</a:t>
            </a:r>
            <a:r>
              <a:rPr lang="en-US" dirty="0" smtClean="0"/>
              <a:t> </a:t>
            </a:r>
            <a:r>
              <a:rPr lang="en-US" dirty="0" err="1" smtClean="0"/>
              <a:t>tengah-tengah</a:t>
            </a:r>
            <a:r>
              <a:rPr lang="en-US" dirty="0" smtClean="0"/>
              <a:t> (</a:t>
            </a:r>
            <a:r>
              <a:rPr lang="en-US" dirty="0" err="1" smtClean="0"/>
              <a:t>mis</a:t>
            </a:r>
            <a:r>
              <a:rPr lang="en-US" dirty="0" smtClean="0"/>
              <a:t>. </a:t>
            </a:r>
            <a:r>
              <a:rPr lang="en-US" i="1" dirty="0" smtClean="0"/>
              <a:t>mid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x, </a:t>
            </a:r>
            <a:r>
              <a:rPr lang="en-US" dirty="0" err="1" smtClean="0"/>
              <a:t>pencarian</a:t>
            </a:r>
            <a:r>
              <a:rPr lang="en-US" dirty="0" smtClean="0"/>
              <a:t> </a:t>
            </a:r>
            <a:r>
              <a:rPr lang="en-US" dirty="0" err="1" smtClean="0"/>
              <a:t>diarahkan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data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i="1" dirty="0" smtClean="0"/>
              <a:t>mid</a:t>
            </a:r>
            <a:r>
              <a:rPr lang="en-US" dirty="0" smtClean="0"/>
              <a:t>. </a:t>
            </a:r>
            <a:r>
              <a:rPr lang="en-US" dirty="0" err="1" smtClean="0"/>
              <a:t>Sebaliknya</a:t>
            </a:r>
            <a:r>
              <a:rPr lang="en-US" dirty="0" smtClean="0"/>
              <a:t>, </a:t>
            </a:r>
            <a:r>
              <a:rPr lang="en-US" dirty="0" err="1" smtClean="0"/>
              <a:t>diarahkan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Asumsi</a:t>
            </a:r>
            <a:r>
              <a:rPr lang="en-US" dirty="0" smtClean="0"/>
              <a:t>: </a:t>
            </a:r>
            <a:r>
              <a:rPr lang="en-US" dirty="0" err="1" smtClean="0"/>
              <a:t>terurut</a:t>
            </a:r>
            <a:r>
              <a:rPr lang="en-US" dirty="0" smtClean="0"/>
              <a:t> </a:t>
            </a:r>
            <a:r>
              <a:rPr lang="en-US" i="1" dirty="0" smtClean="0"/>
              <a:t>ascending</a:t>
            </a:r>
            <a:endParaRPr lang="en-US" dirty="0" smtClean="0"/>
          </a:p>
          <a:p>
            <a:pPr lvl="1"/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r>
              <a:rPr lang="en-US" dirty="0" smtClean="0"/>
              <a:t> </a:t>
            </a:r>
            <a:r>
              <a:rPr lang="en-US" i="1" dirty="0" smtClean="0"/>
              <a:t>descending</a:t>
            </a:r>
            <a:r>
              <a:rPr lang="en-US" dirty="0" smtClean="0"/>
              <a:t>, </a:t>
            </a:r>
            <a:r>
              <a:rPr lang="en-US" dirty="0" err="1" smtClean="0"/>
              <a:t>sesuaikan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endParaRPr lang="en-US" dirty="0" smtClean="0"/>
          </a:p>
          <a:p>
            <a:r>
              <a:rPr lang="en-US" dirty="0" err="1" smtClean="0"/>
              <a:t>Periksa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yang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bagian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endParaRPr lang="en-US" dirty="0" smtClean="0"/>
          </a:p>
          <a:p>
            <a:r>
              <a:rPr lang="en-US" dirty="0" err="1" smtClean="0"/>
              <a:t>Ulangi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x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data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habis</a:t>
            </a:r>
            <a:endParaRPr lang="en-US" dirty="0" smtClean="0"/>
          </a:p>
          <a:p>
            <a:r>
              <a:rPr lang="en-US" dirty="0" err="1" smtClean="0"/>
              <a:t>Efisiensi</a:t>
            </a:r>
            <a:r>
              <a:rPr lang="en-US" dirty="0" smtClean="0"/>
              <a:t>: </a:t>
            </a:r>
            <a:r>
              <a:rPr lang="en-US" i="1" dirty="0" smtClean="0"/>
              <a:t>O</a:t>
            </a:r>
            <a:r>
              <a:rPr lang="en-US" dirty="0" smtClean="0"/>
              <a:t>(log n) 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penyederhanaan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 smtClean="0"/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424340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Binary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577262" cy="43434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binarySearch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left, right, mid;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left = 0; right = n-1; //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indeks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paling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kiri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kanan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while(left&lt;=right)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mid =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left+right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)/2;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&lt;t[mid].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//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kanan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perlu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dicek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right = mid-1;	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else if (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&gt;t[mid].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 //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kiri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perlu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dicek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left = mid + 1;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else 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       return mid;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return -1; 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tidak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ditemukan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894856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Sorting</a:t>
            </a:r>
            <a:r>
              <a:rPr lang="en-US" dirty="0" smtClean="0"/>
              <a:t> (</a:t>
            </a:r>
            <a:r>
              <a:rPr lang="en-US" dirty="0" err="1" smtClean="0"/>
              <a:t>Pengurutan</a:t>
            </a:r>
            <a:r>
              <a:rPr lang="en-US" dirty="0" smtClean="0"/>
              <a:t>)</a:t>
            </a:r>
            <a:endParaRPr lang="en-US" i="1" dirty="0" smtClean="0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Mengurutkan</a:t>
            </a:r>
            <a:r>
              <a:rPr lang="en-US" dirty="0" smtClean="0"/>
              <a:t> data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kunci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i="1" dirty="0" smtClean="0"/>
              <a:t>sorting</a:t>
            </a:r>
            <a:r>
              <a:rPr lang="en-US" dirty="0" smtClean="0"/>
              <a:t>:</a:t>
            </a:r>
          </a:p>
          <a:p>
            <a:pPr lvl="1"/>
            <a:r>
              <a:rPr lang="en-US" i="1" dirty="0" smtClean="0"/>
              <a:t>Ascending</a:t>
            </a:r>
            <a:r>
              <a:rPr lang="en-US" dirty="0" smtClean="0"/>
              <a:t> (</a:t>
            </a:r>
            <a:r>
              <a:rPr lang="en-US" dirty="0" err="1" smtClean="0"/>
              <a:t>menaik</a:t>
            </a:r>
            <a:r>
              <a:rPr lang="en-US" dirty="0" smtClean="0"/>
              <a:t>)</a:t>
            </a:r>
          </a:p>
          <a:p>
            <a:pPr lvl="1"/>
            <a:r>
              <a:rPr lang="en-US" i="1" dirty="0" smtClean="0"/>
              <a:t>Descending</a:t>
            </a:r>
            <a:r>
              <a:rPr lang="en-US" dirty="0" smtClean="0"/>
              <a:t> (</a:t>
            </a:r>
            <a:r>
              <a:rPr lang="en-US" dirty="0" err="1" smtClean="0"/>
              <a:t>menurun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Manfaat</a:t>
            </a:r>
            <a:r>
              <a:rPr lang="en-US" dirty="0" smtClean="0"/>
              <a:t>: </a:t>
            </a:r>
            <a:r>
              <a:rPr lang="en-US" dirty="0" err="1" smtClean="0"/>
              <a:t>mempercepat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memudahkan</a:t>
            </a:r>
            <a:r>
              <a:rPr lang="en-US" dirty="0" smtClean="0"/>
              <a:t> </a:t>
            </a:r>
            <a:r>
              <a:rPr lang="en-US" dirty="0" err="1" smtClean="0"/>
              <a:t>akses</a:t>
            </a:r>
            <a:r>
              <a:rPr lang="en-US" dirty="0" smtClean="0"/>
              <a:t> data</a:t>
            </a:r>
          </a:p>
          <a:p>
            <a:r>
              <a:rPr lang="en-US" dirty="0" err="1" smtClean="0"/>
              <a:t>Banyak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i="1" dirty="0" smtClean="0"/>
              <a:t>sorting</a:t>
            </a:r>
            <a:r>
              <a:rPr lang="en-US" dirty="0" smtClean="0"/>
              <a:t> </a:t>
            </a:r>
            <a:r>
              <a:rPr lang="en-US" dirty="0" err="1" smtClean="0"/>
              <a:t>dikembangkan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Mempercepat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endParaRPr lang="en-US" dirty="0" smtClean="0"/>
          </a:p>
          <a:p>
            <a:pPr lvl="1"/>
            <a:r>
              <a:rPr lang="en-US" dirty="0" err="1" smtClean="0"/>
              <a:t>Mengefisienkan</a:t>
            </a:r>
            <a:r>
              <a:rPr lang="en-US" dirty="0" smtClean="0"/>
              <a:t> </a:t>
            </a:r>
            <a:r>
              <a:rPr lang="en-US" dirty="0" err="1" smtClean="0"/>
              <a:t>penggunaan</a:t>
            </a:r>
            <a:r>
              <a:rPr lang="en-US" dirty="0" smtClean="0"/>
              <a:t> </a:t>
            </a:r>
            <a:r>
              <a:rPr lang="en-US" dirty="0" err="1" smtClean="0"/>
              <a:t>sumberdaya</a:t>
            </a:r>
            <a:endParaRPr lang="en-US" dirty="0" smtClean="0"/>
          </a:p>
          <a:p>
            <a:r>
              <a:rPr lang="en-US" dirty="0" err="1" smtClean="0"/>
              <a:t>Ingat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 smtClean="0"/>
              <a:t>binary search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i="1" dirty="0" smtClean="0"/>
              <a:t>sequential sorted array search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019770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Contoh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Masukan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5  2  4  6  1  3</a:t>
            </a:r>
          </a:p>
          <a:p>
            <a:endParaRPr lang="en-US" dirty="0" smtClean="0"/>
          </a:p>
          <a:p>
            <a:r>
              <a:rPr lang="en-US" dirty="0" err="1" smtClean="0"/>
              <a:t>Keluaran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1  2  3  4  5  6</a:t>
            </a:r>
            <a:r>
              <a:rPr lang="en-US" dirty="0" smtClean="0"/>
              <a:t>		(</a:t>
            </a:r>
            <a:r>
              <a:rPr lang="en-US" i="1" dirty="0" smtClean="0"/>
              <a:t>ascending</a:t>
            </a:r>
            <a:r>
              <a:rPr lang="en-US" dirty="0" smtClean="0"/>
              <a:t>)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	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6  5  4  3  2  1</a:t>
            </a:r>
            <a:r>
              <a:rPr lang="en-US" dirty="0" smtClean="0"/>
              <a:t>		(</a:t>
            </a:r>
            <a:r>
              <a:rPr lang="en-US" i="1" dirty="0" smtClean="0"/>
              <a:t>descending</a:t>
            </a:r>
            <a:r>
              <a:rPr lang="en-US" dirty="0" smtClean="0"/>
              <a:t>)</a:t>
            </a:r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208932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i="1" dirty="0" smtClean="0"/>
              <a:t>sorting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Anggaplah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mempunyai</a:t>
            </a:r>
            <a:r>
              <a:rPr lang="en-US" dirty="0" smtClean="0"/>
              <a:t> </a:t>
            </a:r>
            <a:r>
              <a:rPr lang="en-US" dirty="0" err="1" smtClean="0"/>
              <a:t>suatu</a:t>
            </a:r>
            <a:r>
              <a:rPr lang="en-US" dirty="0" smtClean="0"/>
              <a:t> </a:t>
            </a:r>
            <a:r>
              <a:rPr lang="en-US" i="1" dirty="0" smtClean="0"/>
              <a:t>array</a:t>
            </a:r>
            <a:r>
              <a:rPr lang="en-US" dirty="0" smtClean="0"/>
              <a:t> integer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i="1" dirty="0" smtClean="0"/>
              <a:t>sorting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i="1" dirty="0" smtClean="0"/>
              <a:t>ascending</a:t>
            </a:r>
            <a:endParaRPr lang="en-US" dirty="0"/>
          </a:p>
          <a:p>
            <a:r>
              <a:rPr lang="en-US" i="1" dirty="0" smtClean="0"/>
              <a:t>Sorting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i="1" dirty="0" smtClean="0"/>
              <a:t>descending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penyesuaian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endParaRPr lang="en-US" i="1" dirty="0" smtClean="0"/>
          </a:p>
        </p:txBody>
      </p:sp>
      <p:sp>
        <p:nvSpPr>
          <p:cNvPr id="614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396630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Fungsi pendukung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err="1" smtClean="0"/>
              <a:t>Mempertukarkan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 t1 </a:t>
            </a:r>
            <a:r>
              <a:rPr lang="en-US" dirty="0" err="1" smtClean="0"/>
              <a:t>dan</a:t>
            </a:r>
            <a:r>
              <a:rPr lang="en-US" dirty="0" smtClean="0"/>
              <a:t> t2:</a:t>
            </a:r>
          </a:p>
          <a:p>
            <a:pPr marL="91440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tukar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(LIST *t1,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LIST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*t2) {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LIST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 = *t1;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*t1 = *t2;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*t2 = t;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r>
              <a:rPr lang="en-US" dirty="0" err="1" smtClean="0"/>
              <a:t>Menampilkan</a:t>
            </a:r>
            <a:r>
              <a:rPr lang="en-US" dirty="0" smtClean="0"/>
              <a:t> n </a:t>
            </a:r>
            <a:r>
              <a:rPr lang="en-US" dirty="0" err="1" smtClean="0"/>
              <a:t>buah</a:t>
            </a:r>
            <a:r>
              <a:rPr lang="en-US" dirty="0" smtClean="0"/>
              <a:t> data</a:t>
            </a:r>
          </a:p>
          <a:p>
            <a:pPr marL="914400" indent="0">
              <a:spcBef>
                <a:spcPts val="0"/>
              </a:spcBef>
              <a:buNone/>
              <a:defRPr/>
            </a:pPr>
            <a:endParaRPr lang="nn-NO" sz="2000" dirty="0">
              <a:latin typeface="Courier New" pitchFamily="49" charset="0"/>
              <a:cs typeface="Courier New" pitchFamily="49" charset="0"/>
            </a:endParaRP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nn-NO" dirty="0" smtClean="0">
                <a:latin typeface="Courier New" pitchFamily="49" charset="0"/>
                <a:cs typeface="Courier New" pitchFamily="49" charset="0"/>
              </a:rPr>
              <a:t>void printlist(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LIST</a:t>
            </a:r>
            <a:r>
              <a:rPr lang="nn-NO" dirty="0" smtClean="0">
                <a:latin typeface="Courier New" pitchFamily="49" charset="0"/>
                <a:cs typeface="Courier New" pitchFamily="49" charset="0"/>
              </a:rPr>
              <a:t> t[], int n) {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nn-NO" dirty="0" smtClean="0">
                <a:latin typeface="Courier New" pitchFamily="49" charset="0"/>
                <a:cs typeface="Courier New" pitchFamily="49" charset="0"/>
              </a:rPr>
              <a:t>   int i;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nn-NO" dirty="0" smtClean="0">
                <a:latin typeface="Courier New" pitchFamily="49" charset="0"/>
                <a:cs typeface="Courier New" pitchFamily="49" charset="0"/>
              </a:rPr>
              <a:t>   for (i=0; i&lt;n; i++)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nn-NO" dirty="0" smtClean="0">
                <a:latin typeface="Courier New" pitchFamily="49" charset="0"/>
                <a:cs typeface="Courier New" pitchFamily="49" charset="0"/>
              </a:rPr>
              <a:t>      printf("%d ", t[i].key);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nn-NO" dirty="0" smtClean="0">
                <a:latin typeface="Courier New" pitchFamily="49" charset="0"/>
                <a:cs typeface="Courier New" pitchFamily="49" charset="0"/>
              </a:rPr>
              <a:t>   printf("\n");</a:t>
            </a:r>
          </a:p>
          <a:p>
            <a:pPr marL="914400" indent="0">
              <a:spcBef>
                <a:spcPts val="0"/>
              </a:spcBef>
              <a:buNone/>
              <a:defRPr/>
            </a:pPr>
            <a:r>
              <a:rPr lang="nn-NO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dirty="0"/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375623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buffered.io/uploads/2008/08/bubbl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2801" y="4343400"/>
            <a:ext cx="4007919" cy="2743200"/>
          </a:xfrm>
          <a:prstGeom prst="rect">
            <a:avLst/>
          </a:prstGeom>
          <a:noFill/>
        </p:spPr>
      </p:pic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smtClean="0"/>
              <a:t>#1: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/>
              <a:t>BUBBLE SORT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7848600" cy="3276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Ide</a:t>
            </a:r>
            <a:r>
              <a:rPr lang="en-US" dirty="0" smtClean="0"/>
              <a:t>: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“</a:t>
            </a:r>
            <a:r>
              <a:rPr lang="en-US" dirty="0" err="1" smtClean="0"/>
              <a:t>gelembung</a:t>
            </a:r>
            <a:r>
              <a:rPr lang="en-US" dirty="0" smtClean="0"/>
              <a:t>” yang </a:t>
            </a:r>
            <a:r>
              <a:rPr lang="en-US" dirty="0" err="1" smtClean="0"/>
              <a:t>akan</a:t>
            </a:r>
            <a:r>
              <a:rPr lang="en-US" dirty="0" smtClean="0"/>
              <a:t> “</a:t>
            </a:r>
            <a:r>
              <a:rPr lang="en-US" dirty="0" err="1" smtClean="0"/>
              <a:t>naik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Keuntungan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Sederhana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diimplementasikan</a:t>
            </a:r>
            <a:endParaRPr lang="en-US" dirty="0" smtClean="0"/>
          </a:p>
          <a:p>
            <a:pPr lvl="1"/>
            <a:r>
              <a:rPr lang="en-US" dirty="0" err="1" smtClean="0"/>
              <a:t>Cepat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data </a:t>
            </a:r>
            <a:r>
              <a:rPr lang="en-US" dirty="0" err="1" smtClean="0"/>
              <a:t>masukan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endParaRPr lang="en-US" dirty="0" smtClean="0"/>
          </a:p>
          <a:p>
            <a:r>
              <a:rPr lang="en-US" dirty="0" err="1" smtClean="0"/>
              <a:t>Kelemahan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lama</a:t>
            </a:r>
            <a:endParaRPr lang="en-US" dirty="0"/>
          </a:p>
          <a:p>
            <a:pPr lvl="1"/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dijadikan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algoritme</a:t>
            </a:r>
            <a:r>
              <a:rPr lang="en-US" dirty="0" smtClean="0"/>
              <a:t> </a:t>
            </a:r>
            <a:r>
              <a:rPr lang="en-US" dirty="0" err="1" smtClean="0"/>
              <a:t>pengurutan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efisien</a:t>
            </a:r>
            <a:r>
              <a:rPr lang="en-US" dirty="0" smtClean="0"/>
              <a:t> (</a:t>
            </a:r>
            <a:r>
              <a:rPr lang="en-US" i="1" dirty="0" smtClean="0"/>
              <a:t>O</a:t>
            </a:r>
            <a:r>
              <a:rPr lang="en-US" dirty="0" smtClean="0"/>
              <a:t>(n</a:t>
            </a:r>
            <a:r>
              <a:rPr lang="en-US" baseline="30000" dirty="0" smtClean="0"/>
              <a:t>2</a:t>
            </a:r>
            <a:r>
              <a:rPr lang="en-US" dirty="0" smtClean="0"/>
              <a:t>))</a:t>
            </a:r>
          </a:p>
        </p:txBody>
      </p:sp>
      <p:sp>
        <p:nvSpPr>
          <p:cNvPr id="819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6508520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752600"/>
            <a:ext cx="8001000" cy="4419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err="1" smtClean="0"/>
              <a:t>Contoh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};</a:t>
            </a:r>
          </a:p>
          <a:p>
            <a:pPr>
              <a:defRPr/>
            </a:pP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dataMhs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Terdiri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: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usia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Pernyataan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b="1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struct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, </a:t>
            </a:r>
            <a:r>
              <a:rPr lang="en-US" b="1" dirty="0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mendeklarasikan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apapun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dirty="0" err="1" smtClean="0">
                <a:cs typeface="Courier New" pitchFamily="49" charset="0"/>
              </a:rPr>
              <a:t>Belum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err="1" smtClean="0">
                <a:cs typeface="Courier New" pitchFamily="49" charset="0"/>
              </a:rPr>
              <a:t>ada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err="1" smtClean="0">
                <a:cs typeface="Courier New" pitchFamily="49" charset="0"/>
              </a:rPr>
              <a:t>alokasi</a:t>
            </a:r>
            <a:r>
              <a:rPr lang="en-US" dirty="0" smtClean="0">
                <a:cs typeface="Courier New" pitchFamily="49" charset="0"/>
              </a:rPr>
              <a:t> </a:t>
            </a:r>
            <a:r>
              <a:rPr lang="en-US" dirty="0" err="1" smtClean="0">
                <a:cs typeface="Courier New" pitchFamily="49" charset="0"/>
              </a:rPr>
              <a:t>memori</a:t>
            </a:r>
            <a:endParaRPr lang="en-US" dirty="0"/>
          </a:p>
        </p:txBody>
      </p:sp>
      <p:sp>
        <p:nvSpPr>
          <p:cNvPr id="819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690860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90738" y="1524000"/>
            <a:ext cx="8001000" cy="5181600"/>
          </a:xfrm>
        </p:spPr>
        <p:txBody>
          <a:bodyPr/>
          <a:lstStyle/>
          <a:p>
            <a:r>
              <a:rPr lang="en-US" sz="1800" b="1" dirty="0"/>
              <a:t>First Pass:</a:t>
            </a:r>
          </a:p>
          <a:p>
            <a:pPr>
              <a:buNone/>
            </a:pPr>
            <a:r>
              <a:rPr lang="en-US" sz="1800" dirty="0"/>
              <a:t>	( </a:t>
            </a:r>
            <a:r>
              <a:rPr lang="en-US" sz="1800" b="1" dirty="0"/>
              <a:t>5</a:t>
            </a:r>
            <a:r>
              <a:rPr lang="en-US" sz="1800" dirty="0"/>
              <a:t> </a:t>
            </a:r>
            <a:r>
              <a:rPr lang="en-US" sz="1800" b="1" dirty="0"/>
              <a:t>1</a:t>
            </a:r>
            <a:r>
              <a:rPr lang="en-US" sz="1800" dirty="0"/>
              <a:t> 4 2 8 )  ( 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/>
              <a:t>5</a:t>
            </a:r>
            <a:r>
              <a:rPr lang="en-US" sz="1800" dirty="0"/>
              <a:t> 4 2 8 ) </a:t>
            </a:r>
            <a:r>
              <a:rPr lang="en-US" sz="1800" dirty="0" err="1"/>
              <a:t>tukar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      ( 1 </a:t>
            </a:r>
            <a:r>
              <a:rPr lang="en-US" sz="1800" b="1" dirty="0"/>
              <a:t>5</a:t>
            </a:r>
            <a:r>
              <a:rPr lang="en-US" sz="1800" dirty="0"/>
              <a:t> </a:t>
            </a:r>
            <a:r>
              <a:rPr lang="en-US" sz="1800" b="1" dirty="0"/>
              <a:t>4</a:t>
            </a:r>
            <a:r>
              <a:rPr lang="en-US" sz="1800" dirty="0"/>
              <a:t> 2 8 )  ( 1 </a:t>
            </a:r>
            <a:r>
              <a:rPr lang="en-US" sz="1800" b="1" dirty="0"/>
              <a:t>4</a:t>
            </a:r>
            <a:r>
              <a:rPr lang="en-US" sz="1800" dirty="0"/>
              <a:t> </a:t>
            </a:r>
            <a:r>
              <a:rPr lang="en-US" sz="1800" b="1" dirty="0"/>
              <a:t>5</a:t>
            </a:r>
            <a:r>
              <a:rPr lang="en-US" sz="1800" dirty="0"/>
              <a:t> 2 8 ) </a:t>
            </a:r>
            <a:r>
              <a:rPr lang="en-US" sz="1800" dirty="0" err="1"/>
              <a:t>tukar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( 1 4 </a:t>
            </a:r>
            <a:r>
              <a:rPr lang="en-US" sz="1800" b="1" dirty="0"/>
              <a:t>5</a:t>
            </a:r>
            <a:r>
              <a:rPr lang="en-US" sz="1800" dirty="0"/>
              <a:t> </a:t>
            </a:r>
            <a:r>
              <a:rPr lang="en-US" sz="1800" b="1" dirty="0"/>
              <a:t>2</a:t>
            </a:r>
            <a:r>
              <a:rPr lang="en-US" sz="1800" dirty="0"/>
              <a:t> 8 )  ( 1 4 </a:t>
            </a:r>
            <a:r>
              <a:rPr lang="en-US" sz="1800" b="1" dirty="0"/>
              <a:t>2</a:t>
            </a:r>
            <a:r>
              <a:rPr lang="en-US" sz="1800" dirty="0"/>
              <a:t> </a:t>
            </a:r>
            <a:r>
              <a:rPr lang="en-US" sz="1800" b="1" dirty="0"/>
              <a:t>5</a:t>
            </a:r>
            <a:r>
              <a:rPr lang="en-US" sz="1800" dirty="0"/>
              <a:t> 8 ) </a:t>
            </a:r>
            <a:r>
              <a:rPr lang="en-US" sz="1800" dirty="0" err="1"/>
              <a:t>tukar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      ( 1 4 2 </a:t>
            </a:r>
            <a:r>
              <a:rPr lang="en-US" sz="1800" b="1" dirty="0"/>
              <a:t>5</a:t>
            </a:r>
            <a:r>
              <a:rPr lang="en-US" sz="1800" dirty="0"/>
              <a:t> </a:t>
            </a:r>
            <a:r>
              <a:rPr lang="en-US" sz="1800" b="1" dirty="0"/>
              <a:t>8</a:t>
            </a:r>
            <a:r>
              <a:rPr lang="en-US" sz="1800" dirty="0"/>
              <a:t> )  ( 1 4 2 </a:t>
            </a:r>
            <a:r>
              <a:rPr lang="en-US" sz="1800" b="1" dirty="0"/>
              <a:t>5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 )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terakhir</a:t>
            </a:r>
            <a:r>
              <a:rPr lang="en-US" sz="1800" dirty="0"/>
              <a:t> </a:t>
            </a:r>
            <a:r>
              <a:rPr lang="en-US" sz="1800" dirty="0" err="1"/>
              <a:t>jadi</a:t>
            </a:r>
            <a:r>
              <a:rPr lang="en-US" sz="1800" dirty="0"/>
              <a:t> </a:t>
            </a:r>
            <a:r>
              <a:rPr lang="en-US" sz="1800" dirty="0" err="1"/>
              <a:t>yg</a:t>
            </a:r>
            <a:r>
              <a:rPr lang="en-US" sz="1800" dirty="0"/>
              <a:t> </a:t>
            </a:r>
            <a:r>
              <a:rPr lang="en-US" sz="1800" dirty="0" err="1"/>
              <a:t>terbesar</a:t>
            </a:r>
            <a:endParaRPr lang="en-US" sz="1800" dirty="0"/>
          </a:p>
          <a:p>
            <a:r>
              <a:rPr lang="en-US" sz="1800" b="1" dirty="0"/>
              <a:t>Second Pass :</a:t>
            </a:r>
          </a:p>
          <a:p>
            <a:pPr>
              <a:buNone/>
            </a:pPr>
            <a:r>
              <a:rPr lang="en-US" sz="1800" dirty="0"/>
              <a:t>	( 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/>
              <a:t>4</a:t>
            </a:r>
            <a:r>
              <a:rPr lang="en-US" sz="1800" dirty="0"/>
              <a:t> 2 5 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 )  ( 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/>
              <a:t>4</a:t>
            </a:r>
            <a:r>
              <a:rPr lang="en-US" sz="1800" dirty="0"/>
              <a:t> 2 5 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 )</a:t>
            </a:r>
            <a:br>
              <a:rPr lang="en-US" sz="1800" dirty="0"/>
            </a:br>
            <a:r>
              <a:rPr lang="en-US" sz="1800" dirty="0"/>
              <a:t>( 1 </a:t>
            </a:r>
            <a:r>
              <a:rPr lang="en-US" sz="1800" b="1" dirty="0"/>
              <a:t>4</a:t>
            </a:r>
            <a:r>
              <a:rPr lang="en-US" sz="1800" dirty="0"/>
              <a:t> </a:t>
            </a:r>
            <a:r>
              <a:rPr lang="en-US" sz="1800" b="1" dirty="0"/>
              <a:t>2</a:t>
            </a:r>
            <a:r>
              <a:rPr lang="en-US" sz="1800" dirty="0"/>
              <a:t> 5 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 )  ( 1 </a:t>
            </a:r>
            <a:r>
              <a:rPr lang="en-US" sz="1800" b="1" dirty="0"/>
              <a:t>2</a:t>
            </a:r>
            <a:r>
              <a:rPr lang="en-US" sz="1800" dirty="0"/>
              <a:t> </a:t>
            </a:r>
            <a:r>
              <a:rPr lang="en-US" sz="1800" b="1" dirty="0"/>
              <a:t>4</a:t>
            </a:r>
            <a:r>
              <a:rPr lang="en-US" sz="1800" dirty="0"/>
              <a:t> 5 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 ) </a:t>
            </a:r>
            <a:r>
              <a:rPr lang="en-US" sz="1800" dirty="0" err="1"/>
              <a:t>tukar</a:t>
            </a:r>
            <a:endParaRPr lang="en-US" sz="1800" dirty="0"/>
          </a:p>
          <a:p>
            <a:pPr>
              <a:buNone/>
            </a:pPr>
            <a:r>
              <a:rPr lang="en-US" sz="1800" dirty="0"/>
              <a:t>      ( 1 2 </a:t>
            </a:r>
            <a:r>
              <a:rPr lang="en-US" sz="1800" b="1" dirty="0"/>
              <a:t>4</a:t>
            </a:r>
            <a:r>
              <a:rPr lang="en-US" sz="1800" dirty="0"/>
              <a:t> </a:t>
            </a:r>
            <a:r>
              <a:rPr lang="en-US" sz="1800" b="1" dirty="0"/>
              <a:t>5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 )  ( 1 2 </a:t>
            </a:r>
            <a:r>
              <a:rPr lang="en-US" sz="1800" b="1" dirty="0"/>
              <a:t>4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5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8</a:t>
            </a:r>
            <a:r>
              <a:rPr lang="en-US" sz="1800" dirty="0"/>
              <a:t> ) 2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terakhir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terurut</a:t>
            </a:r>
            <a:r>
              <a:rPr lang="en-US" sz="1800" dirty="0"/>
              <a:t> </a:t>
            </a:r>
          </a:p>
          <a:p>
            <a:r>
              <a:rPr lang="en-US" sz="1800" b="1" dirty="0"/>
              <a:t>Third Pass: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( 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/>
              <a:t>2</a:t>
            </a:r>
            <a:r>
              <a:rPr lang="en-US" sz="1800" dirty="0"/>
              <a:t> 4 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  ( 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/>
              <a:t>2</a:t>
            </a:r>
            <a:r>
              <a:rPr lang="en-US" sz="1800" dirty="0"/>
              <a:t> 4 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</a:t>
            </a:r>
            <a:br>
              <a:rPr lang="en-US" sz="1800" dirty="0"/>
            </a:br>
            <a:r>
              <a:rPr lang="en-US" sz="1800" dirty="0"/>
              <a:t> ( 1 </a:t>
            </a:r>
            <a:r>
              <a:rPr lang="en-US" sz="1800" b="1" dirty="0"/>
              <a:t>2</a:t>
            </a:r>
            <a:r>
              <a:rPr lang="en-US" sz="1800" dirty="0"/>
              <a:t> </a:t>
            </a:r>
            <a:r>
              <a:rPr lang="en-US" sz="1800" b="1" dirty="0"/>
              <a:t>4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  ( 1 </a:t>
            </a:r>
            <a:r>
              <a:rPr lang="en-US" sz="1800" b="1" dirty="0"/>
              <a:t>2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4</a:t>
            </a:r>
            <a:r>
              <a:rPr lang="en-US" sz="1800" dirty="0">
                <a:solidFill>
                  <a:srgbClr val="FF0000"/>
                </a:solidFill>
              </a:rPr>
              <a:t> 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 3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terakhir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terurut</a:t>
            </a:r>
            <a:r>
              <a:rPr lang="en-US" sz="1800" dirty="0"/>
              <a:t> </a:t>
            </a:r>
          </a:p>
          <a:p>
            <a:r>
              <a:rPr lang="en-US" sz="1800" b="1" dirty="0"/>
              <a:t>Fourth Pass: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( 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/>
              <a:t>2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4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  ( </a:t>
            </a:r>
            <a:r>
              <a:rPr lang="en-US" sz="1800" b="1" dirty="0"/>
              <a:t>1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4</a:t>
            </a:r>
            <a:r>
              <a:rPr lang="en-US" sz="1800" dirty="0">
                <a:solidFill>
                  <a:srgbClr val="FF0000"/>
                </a:solidFill>
              </a:rPr>
              <a:t> 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 4 </a:t>
            </a:r>
            <a:r>
              <a:rPr lang="en-US" sz="1800" dirty="0" err="1"/>
              <a:t>elemen</a:t>
            </a:r>
            <a:r>
              <a:rPr lang="en-US" sz="1800" dirty="0"/>
              <a:t> </a:t>
            </a:r>
            <a:r>
              <a:rPr lang="en-US" sz="1800" dirty="0" err="1"/>
              <a:t>terakhir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terurut</a:t>
            </a:r>
            <a:r>
              <a:rPr lang="en-US" sz="1800" dirty="0"/>
              <a:t> </a:t>
            </a:r>
          </a:p>
          <a:p>
            <a:r>
              <a:rPr lang="en-US" sz="1800" b="1" dirty="0"/>
              <a:t>Fifth Pass : Completed </a:t>
            </a:r>
            <a:r>
              <a:rPr lang="en-US" sz="1800" dirty="0"/>
              <a:t> (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 </a:t>
            </a:r>
            <a:r>
              <a:rPr lang="en-US" sz="1800" b="1" dirty="0">
                <a:solidFill>
                  <a:srgbClr val="FF0000"/>
                </a:solidFill>
              </a:rPr>
              <a:t>4</a:t>
            </a:r>
            <a:r>
              <a:rPr lang="en-US" sz="1800" dirty="0">
                <a:solidFill>
                  <a:srgbClr val="FF0000"/>
                </a:solidFill>
              </a:rPr>
              <a:t> </a:t>
            </a:r>
            <a:r>
              <a:rPr lang="en-US" sz="1800" b="1" dirty="0">
                <a:solidFill>
                  <a:srgbClr val="FF0000"/>
                </a:solidFill>
              </a:rPr>
              <a:t>5 8</a:t>
            </a:r>
            <a:r>
              <a:rPr lang="en-US" sz="1800" dirty="0"/>
              <a:t> )</a:t>
            </a:r>
            <a:endParaRPr lang="en-US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449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kerja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Baca </a:t>
            </a:r>
            <a:r>
              <a:rPr lang="en-US" dirty="0" err="1" smtClean="0"/>
              <a:t>elemen</a:t>
            </a:r>
            <a:r>
              <a:rPr lang="en-US" dirty="0" smtClean="0"/>
              <a:t> </a:t>
            </a:r>
            <a:r>
              <a:rPr lang="en-US" i="1" dirty="0" smtClean="0"/>
              <a:t>array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, </a:t>
            </a:r>
            <a:r>
              <a:rPr lang="en-US" dirty="0" err="1" smtClean="0"/>
              <a:t>bandingkan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key yang </a:t>
            </a:r>
            <a:r>
              <a:rPr lang="en-US" dirty="0" err="1" smtClean="0"/>
              <a:t>bersebelahan</a:t>
            </a:r>
            <a:r>
              <a:rPr lang="en-US" dirty="0" smtClean="0"/>
              <a:t>.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posisinya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, </a:t>
            </a:r>
            <a:r>
              <a:rPr lang="en-US" dirty="0" err="1" smtClean="0"/>
              <a:t>tukar</a:t>
            </a:r>
            <a:r>
              <a:rPr lang="en-US" dirty="0" smtClean="0"/>
              <a:t> </a:t>
            </a:r>
            <a:r>
              <a:rPr lang="en-US" dirty="0" err="1" smtClean="0"/>
              <a:t>tempatnya</a:t>
            </a:r>
            <a:r>
              <a:rPr lang="en-US" dirty="0" smtClean="0"/>
              <a:t>. </a:t>
            </a:r>
            <a:r>
              <a:rPr lang="en-US" dirty="0" err="1" smtClean="0"/>
              <a:t>Ulangi</a:t>
            </a:r>
            <a:r>
              <a:rPr lang="en-US" dirty="0" smtClean="0"/>
              <a:t> </a:t>
            </a:r>
            <a:r>
              <a:rPr lang="en-US" dirty="0" err="1" smtClean="0"/>
              <a:t>prosedur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elemen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putaran</a:t>
            </a:r>
            <a:r>
              <a:rPr lang="en-US" dirty="0" smtClean="0"/>
              <a:t> </a:t>
            </a:r>
            <a:r>
              <a:rPr lang="en-US" dirty="0" err="1" smtClean="0"/>
              <a:t>ke-i</a:t>
            </a:r>
            <a:r>
              <a:rPr lang="en-US" dirty="0" smtClean="0"/>
              <a:t>,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ke-i</a:t>
            </a:r>
            <a:r>
              <a:rPr lang="en-US" dirty="0" smtClean="0"/>
              <a:t> </a:t>
            </a:r>
            <a:r>
              <a:rPr lang="en-US" dirty="0" err="1" smtClean="0"/>
              <a:t>terbesar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berada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yang </a:t>
            </a:r>
            <a:r>
              <a:rPr lang="en-US" dirty="0" err="1" smtClean="0"/>
              <a:t>benar</a:t>
            </a:r>
            <a:endParaRPr lang="en-US" dirty="0" smtClean="0"/>
          </a:p>
          <a:p>
            <a:pPr lvl="1"/>
            <a:r>
              <a:rPr lang="en-US" dirty="0" err="1" smtClean="0"/>
              <a:t>Putaran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menempatkan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paling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akhir</a:t>
            </a:r>
            <a:r>
              <a:rPr lang="en-US" dirty="0" smtClean="0"/>
              <a:t> </a:t>
            </a:r>
            <a:r>
              <a:rPr lang="en-US" i="1" dirty="0" smtClean="0"/>
              <a:t>array</a:t>
            </a:r>
          </a:p>
          <a:p>
            <a:pPr lvl="1"/>
            <a:r>
              <a:rPr lang="en-US" dirty="0" err="1" smtClean="0"/>
              <a:t>Dimanfaatkan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optimasi</a:t>
            </a:r>
            <a:r>
              <a:rPr lang="en-US" dirty="0" smtClean="0"/>
              <a:t> </a:t>
            </a:r>
            <a:r>
              <a:rPr lang="en-US" i="1" dirty="0" smtClean="0"/>
              <a:t>inner loop</a:t>
            </a:r>
            <a:r>
              <a:rPr lang="en-US" dirty="0" smtClean="0"/>
              <a:t> agar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 </a:t>
            </a:r>
            <a:r>
              <a:rPr lang="en-US" dirty="0" err="1" smtClean="0"/>
              <a:t>memeriksa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benar</a:t>
            </a:r>
            <a:r>
              <a:rPr lang="en-US" dirty="0" smtClean="0"/>
              <a:t> </a:t>
            </a:r>
            <a:r>
              <a:rPr lang="en-US" dirty="0" err="1" smtClean="0"/>
              <a:t>posisinya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Process 11"/>
          <p:cNvSpPr/>
          <p:nvPr/>
        </p:nvSpPr>
        <p:spPr>
          <a:xfrm>
            <a:off x="3352800" y="4953000"/>
            <a:ext cx="6553200" cy="685800"/>
          </a:xfrm>
          <a:prstGeom prst="flowChartProcess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smtClean="0"/>
              <a:t>#1: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/>
              <a:t>BUBBLE SORT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905000" y="19050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bubbleSort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(LIST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x[],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=0;i&lt;n-1;i++){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for(j=0;j&lt;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n-(i+1)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;j++){</a:t>
            </a:r>
          </a:p>
          <a:p>
            <a:pPr marL="0" indent="0">
              <a:spcBef>
                <a:spcPct val="0"/>
              </a:spcBef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if (x[j].key &gt; x[j+1].key)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tukar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(&amp;x[j],&amp;x[j+1]);</a:t>
            </a:r>
          </a:p>
          <a:p>
            <a:pPr marL="0" indent="0">
              <a:spcBef>
                <a:spcPct val="0"/>
              </a:spcBef>
              <a:buNone/>
            </a:pPr>
            <a:endParaRPr lang="nb-NO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nb-NO" dirty="0" smtClean="0">
                <a:latin typeface="Courier New" pitchFamily="49" charset="0"/>
                <a:cs typeface="Courier New" pitchFamily="49" charset="0"/>
              </a:rPr>
              <a:t>	   printf("%d %d |", i, j);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nb-NO" dirty="0" smtClean="0">
                <a:latin typeface="Courier New" pitchFamily="49" charset="0"/>
                <a:cs typeface="Courier New" pitchFamily="49" charset="0"/>
              </a:rPr>
              <a:t>	   printlist(x, n);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52800" y="6211670"/>
            <a:ext cx="35814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optimasi</a:t>
            </a:r>
            <a:r>
              <a:rPr lang="en-US" dirty="0"/>
              <a:t> inner loop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3276600" y="4038600"/>
            <a:ext cx="6248400" cy="685800"/>
          </a:xfrm>
          <a:prstGeom prst="flowChartProcess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8153400" y="2895600"/>
            <a:ext cx="2286000" cy="914400"/>
          </a:xfrm>
          <a:prstGeom prst="wedgeRoundRectCallout">
            <a:avLst>
              <a:gd name="adj1" fmla="val -55616"/>
              <a:gd name="adj2" fmla="val 84504"/>
              <a:gd name="adj3" fmla="val 16667"/>
            </a:avLst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Membandingkan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setiap</a:t>
            </a:r>
            <a:r>
              <a:rPr lang="en-US" sz="1600" dirty="0">
                <a:solidFill>
                  <a:schemeClr val="tx1"/>
                </a:solidFill>
              </a:rPr>
              <a:t> 2 </a:t>
            </a:r>
            <a:r>
              <a:rPr lang="en-US" sz="1600" dirty="0" err="1">
                <a:solidFill>
                  <a:schemeClr val="tx1"/>
                </a:solidFill>
              </a:rPr>
              <a:t>elemen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jika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elemen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sebelumnya</a:t>
            </a:r>
            <a:r>
              <a:rPr lang="en-US" sz="1600" dirty="0">
                <a:solidFill>
                  <a:schemeClr val="tx1"/>
                </a:solidFill>
              </a:rPr>
              <a:t>  </a:t>
            </a:r>
            <a:r>
              <a:rPr lang="en-US" sz="1600" dirty="0" err="1">
                <a:solidFill>
                  <a:schemeClr val="tx1"/>
                </a:solidFill>
              </a:rPr>
              <a:t>lebih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besar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tukar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tempat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2667000"/>
            <a:ext cx="3810000" cy="6096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6934200" y="2286000"/>
            <a:ext cx="2514600" cy="533400"/>
          </a:xfrm>
          <a:prstGeom prst="wedgeRectCallout">
            <a:avLst>
              <a:gd name="adj1" fmla="val -123198"/>
              <a:gd name="adj2" fmla="val 41602"/>
            </a:avLst>
          </a:prstGeom>
          <a:solidFill>
            <a:schemeClr val="accent2">
              <a:alpha val="39000"/>
            </a:schemeClr>
          </a:solidFill>
          <a:ln>
            <a:solidFill>
              <a:schemeClr val="accent3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Outer Loop, </a:t>
            </a:r>
            <a:r>
              <a:rPr lang="en-US" dirty="0" err="1">
                <a:solidFill>
                  <a:schemeClr val="tx1"/>
                </a:solidFill>
              </a:rPr>
              <a:t>perulangan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pass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2667000" y="3429000"/>
            <a:ext cx="4724400" cy="457200"/>
          </a:xfrm>
          <a:prstGeom prst="flowChartProcess">
            <a:avLst/>
          </a:prstGeom>
          <a:solidFill>
            <a:schemeClr val="accent3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524000" y="3733800"/>
            <a:ext cx="1676400" cy="1981200"/>
          </a:xfrm>
          <a:prstGeom prst="wedgeRoundRectCallout">
            <a:avLst>
              <a:gd name="adj1" fmla="val 138008"/>
              <a:gd name="adj2" fmla="val -54020"/>
              <a:gd name="adj3" fmla="val 16667"/>
            </a:avLst>
          </a:prstGeom>
          <a:solidFill>
            <a:schemeClr val="accent3">
              <a:alpha val="48000"/>
            </a:schemeClr>
          </a:solidFill>
          <a:ln>
            <a:solidFill>
              <a:schemeClr val="accent3">
                <a:alpha val="5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Karena</a:t>
            </a:r>
            <a:r>
              <a:rPr lang="en-US" sz="1600" dirty="0">
                <a:solidFill>
                  <a:schemeClr val="tx1"/>
                </a:solidFill>
              </a:rPr>
              <a:t> n </a:t>
            </a:r>
            <a:r>
              <a:rPr lang="en-US" sz="1600" dirty="0" err="1">
                <a:solidFill>
                  <a:schemeClr val="tx1"/>
                </a:solidFill>
              </a:rPr>
              <a:t>elemen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belakang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sudah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terurut</a:t>
            </a:r>
            <a:r>
              <a:rPr lang="en-US" sz="1600" dirty="0">
                <a:solidFill>
                  <a:schemeClr val="tx1"/>
                </a:solidFill>
              </a:rPr>
              <a:t>, inner loop </a:t>
            </a:r>
            <a:r>
              <a:rPr lang="en-US" sz="1600" dirty="0" err="1">
                <a:solidFill>
                  <a:schemeClr val="tx1"/>
                </a:solidFill>
              </a:rPr>
              <a:t>hanya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sampai</a:t>
            </a:r>
            <a:r>
              <a:rPr lang="en-US" sz="1600" dirty="0">
                <a:solidFill>
                  <a:schemeClr val="tx1"/>
                </a:solidFill>
              </a:rPr>
              <a:t> n-(i+1)  </a:t>
            </a:r>
            <a:r>
              <a:rPr lang="en-US" sz="1600" dirty="0" err="1">
                <a:solidFill>
                  <a:schemeClr val="tx1"/>
                </a:solidFill>
              </a:rPr>
              <a:t>tak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harus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sampai</a:t>
            </a:r>
            <a:r>
              <a:rPr lang="en-US" sz="16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8153400" y="5943600"/>
            <a:ext cx="1676400" cy="609600"/>
          </a:xfrm>
          <a:prstGeom prst="wedgeRoundRectCallout">
            <a:avLst>
              <a:gd name="adj1" fmla="val -79964"/>
              <a:gd name="adj2" fmla="val -106801"/>
              <a:gd name="adj3" fmla="val 16667"/>
            </a:avLst>
          </a:prstGeom>
          <a:solidFill>
            <a:srgbClr val="7030A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Printf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tracing</a:t>
            </a:r>
          </a:p>
        </p:txBody>
      </p:sp>
    </p:spTree>
    <p:extLst>
      <p:ext uri="{BB962C8B-B14F-4D97-AF65-F5344CB8AC3E}">
        <p14:creationId xmlns:p14="http://schemas.microsoft.com/office/powerpoint/2010/main" val="1198524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81000"/>
            <a:ext cx="8001000" cy="457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DEPARTEMEN ILMU KOMPUTER INSTITUT PERTANIAN BOGOR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Langkah-langkah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Select</a:t>
            </a:r>
            <a:r>
              <a:rPr lang="en-US" dirty="0" smtClean="0"/>
              <a:t>/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terkecil</a:t>
            </a:r>
            <a:endParaRPr lang="en-US" dirty="0" smtClean="0"/>
          </a:p>
          <a:p>
            <a:pPr lvl="1"/>
            <a:r>
              <a:rPr lang="en-US" dirty="0" err="1" smtClean="0"/>
              <a:t>Tukar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posisi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endParaRPr lang="en-US" dirty="0" smtClean="0"/>
          </a:p>
          <a:p>
            <a:pPr lvl="1"/>
            <a:r>
              <a:rPr lang="en-US" dirty="0" err="1" smtClean="0"/>
              <a:t>Ulangi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terurut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err="1" smtClean="0"/>
              <a:t>Contoh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64 25 12 22 </a:t>
            </a:r>
            <a:r>
              <a:rPr lang="en-US" b="1" dirty="0" smtClean="0">
                <a:solidFill>
                  <a:srgbClr val="FF0000"/>
                </a:solidFill>
              </a:rPr>
              <a:t>11</a:t>
            </a:r>
            <a:r>
              <a:rPr lang="en-US" dirty="0" smtClean="0"/>
              <a:t>   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terkecil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11</a:t>
            </a:r>
          </a:p>
          <a:p>
            <a:pPr lvl="1">
              <a:buNone/>
            </a:pPr>
            <a:r>
              <a:rPr lang="en-US" b="1" dirty="0" smtClean="0"/>
              <a:t>11</a:t>
            </a:r>
            <a:r>
              <a:rPr lang="en-US" dirty="0" smtClean="0"/>
              <a:t> 25 </a:t>
            </a:r>
            <a:r>
              <a:rPr lang="en-US" b="1" dirty="0" smtClean="0">
                <a:solidFill>
                  <a:srgbClr val="FF0000"/>
                </a:solidFill>
              </a:rPr>
              <a:t>12</a:t>
            </a:r>
            <a:r>
              <a:rPr lang="en-US" dirty="0" smtClean="0"/>
              <a:t> 22 64   </a:t>
            </a:r>
            <a:r>
              <a:rPr lang="en-US" dirty="0" err="1" smtClean="0"/>
              <a:t>nilai</a:t>
            </a:r>
            <a:r>
              <a:rPr lang="en-US" dirty="0" smtClean="0"/>
              <a:t> </a:t>
            </a:r>
            <a:r>
              <a:rPr lang="en-US" dirty="0" err="1" smtClean="0"/>
              <a:t>terkecil</a:t>
            </a:r>
            <a:r>
              <a:rPr lang="en-US" dirty="0" smtClean="0"/>
              <a:t> </a:t>
            </a: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12</a:t>
            </a:r>
          </a:p>
          <a:p>
            <a:pPr lvl="1">
              <a:buNone/>
            </a:pPr>
            <a:r>
              <a:rPr lang="en-US" b="1" dirty="0" smtClean="0"/>
              <a:t>11 12</a:t>
            </a:r>
            <a:r>
              <a:rPr lang="en-US" dirty="0" smtClean="0"/>
              <a:t> 25 </a:t>
            </a:r>
            <a:r>
              <a:rPr lang="en-US" b="1" dirty="0" smtClean="0">
                <a:solidFill>
                  <a:srgbClr val="FF0000"/>
                </a:solidFill>
              </a:rPr>
              <a:t>22</a:t>
            </a:r>
            <a:r>
              <a:rPr lang="en-US" dirty="0" smtClean="0"/>
              <a:t> 64  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seterusnya</a:t>
            </a:r>
            <a:endParaRPr lang="en-US" dirty="0" smtClean="0"/>
          </a:p>
          <a:p>
            <a:pPr lvl="1">
              <a:buNone/>
            </a:pPr>
            <a:r>
              <a:rPr lang="en-US" b="1" dirty="0" smtClean="0"/>
              <a:t>11 12 22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25</a:t>
            </a:r>
            <a:r>
              <a:rPr lang="en-US" dirty="0" smtClean="0"/>
              <a:t> 64 </a:t>
            </a:r>
          </a:p>
          <a:p>
            <a:pPr lvl="1">
              <a:buNone/>
            </a:pPr>
            <a:r>
              <a:rPr lang="en-US" b="1" dirty="0" smtClean="0"/>
              <a:t>11 12 22 25</a:t>
            </a:r>
            <a:r>
              <a:rPr lang="en-US" dirty="0" smtClean="0"/>
              <a:t> 64</a:t>
            </a:r>
          </a:p>
        </p:txBody>
      </p:sp>
    </p:spTree>
    <p:extLst>
      <p:ext uri="{BB962C8B-B14F-4D97-AF65-F5344CB8AC3E}">
        <p14:creationId xmlns:p14="http://schemas.microsoft.com/office/powerpoint/2010/main" val="209368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Algoritme</a:t>
            </a:r>
            <a:r>
              <a:rPr lang="en-US" dirty="0" smtClean="0"/>
              <a:t> #2:</a:t>
            </a:r>
            <a:br>
              <a:rPr lang="en-US" dirty="0" smtClean="0"/>
            </a:br>
            <a:r>
              <a:rPr lang="en-US" dirty="0" smtClean="0"/>
              <a:t>SELECTION SORT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Memilih nilai terkecil dari key dalam array dan tempat record pada posisi yang sesuai berdasarkan nilai key.</a:t>
            </a:r>
          </a:p>
          <a:p>
            <a:r>
              <a:rPr lang="en-US" smtClean="0"/>
              <a:t>Keuntungan:</a:t>
            </a:r>
          </a:p>
          <a:p>
            <a:pPr lvl="1"/>
            <a:r>
              <a:rPr lang="en-US" smtClean="0"/>
              <a:t>Sederhana dan mudah diimplementasikan</a:t>
            </a:r>
          </a:p>
          <a:p>
            <a:r>
              <a:rPr lang="en-US" smtClean="0"/>
              <a:t>Kelemahan:</a:t>
            </a:r>
          </a:p>
          <a:p>
            <a:pPr lvl="1"/>
            <a:r>
              <a:rPr lang="en-US" smtClean="0"/>
              <a:t>Kurang efisien untuk data berukuran besar</a:t>
            </a:r>
          </a:p>
          <a:p>
            <a:endParaRPr lang="en-US" smtClean="0"/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12798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Algoritme #2:</a:t>
            </a:r>
            <a:br>
              <a:rPr lang="en-US" smtClean="0"/>
            </a:br>
            <a:r>
              <a:rPr lang="en-US" smtClean="0"/>
              <a:t>SELECTION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selectionSort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min;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for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min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for (j=i+1; j&lt;n; j++)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if (t[j].key &lt; t[min].key)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     min = j;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tukar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(&amp;t[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], &amp;t[min]);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400" y="3581400"/>
            <a:ext cx="6400800" cy="12954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0400" y="4953000"/>
            <a:ext cx="6400800" cy="457200"/>
          </a:xfrm>
          <a:prstGeom prst="rect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8915400" y="2133600"/>
            <a:ext cx="1295400" cy="1295400"/>
          </a:xfrm>
          <a:prstGeom prst="wedgeRectCallout">
            <a:avLst>
              <a:gd name="adj1" fmla="val -155872"/>
              <a:gd name="adj2" fmla="val 61477"/>
            </a:avLst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Looping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terkecil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9144000" y="5181600"/>
            <a:ext cx="1295400" cy="1676400"/>
          </a:xfrm>
          <a:prstGeom prst="wedgeRectCallout">
            <a:avLst>
              <a:gd name="adj1" fmla="val -172241"/>
              <a:gd name="adj2" fmla="val -38318"/>
            </a:avLst>
          </a:prstGeom>
          <a:solidFill>
            <a:schemeClr val="accent2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Tukar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nilai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terkecil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depan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4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0" name="Picture 4" descr="http://2.bp.blogspot.com/_ufMQCOBS3pQ/TPoWEYd3yPI/AAAAAAAAAcU/ExjV5G4OYmM/s1600/Insertion+Sor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3253388"/>
            <a:ext cx="4280458" cy="3680812"/>
          </a:xfrm>
          <a:prstGeom prst="rect">
            <a:avLst/>
          </a:prstGeom>
          <a:noFill/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8183562" cy="105251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accent1">
                    <a:tint val="88000"/>
                    <a:satMod val="150000"/>
                  </a:schemeClr>
                </a:solidFill>
              </a:rPr>
              <a:t>Insertion Sort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371601"/>
            <a:ext cx="7620000" cy="3578225"/>
          </a:xfrm>
        </p:spPr>
        <p:txBody>
          <a:bodyPr>
            <a:noAutofit/>
          </a:bodyPr>
          <a:lstStyle/>
          <a:p>
            <a:r>
              <a:rPr lang="en-US" sz="2400" dirty="0" err="1"/>
              <a:t>Ide</a:t>
            </a:r>
            <a:r>
              <a:rPr lang="en-US" sz="2400" dirty="0"/>
              <a:t> : </a:t>
            </a:r>
            <a:r>
              <a:rPr lang="en-US" sz="2400" dirty="0" err="1"/>
              <a:t>mengurutkan</a:t>
            </a:r>
            <a:r>
              <a:rPr lang="en-US" sz="2400" dirty="0"/>
              <a:t> </a:t>
            </a:r>
            <a:r>
              <a:rPr lang="en-US" sz="2400" dirty="0" err="1"/>
              <a:t>kartu-kartu</a:t>
            </a:r>
            <a:endParaRPr lang="en-US" sz="2400" dirty="0"/>
          </a:p>
          <a:p>
            <a:r>
              <a:rPr lang="en-US" sz="2400" dirty="0"/>
              <a:t>Baca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array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kiri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kanan</a:t>
            </a:r>
            <a:r>
              <a:rPr lang="en-US" sz="2400" dirty="0"/>
              <a:t>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insert</a:t>
            </a:r>
            <a:r>
              <a:rPr lang="en-US" sz="2400" dirty="0"/>
              <a:t>/</a:t>
            </a:r>
            <a:r>
              <a:rPr lang="en-US" sz="2400" dirty="0" err="1"/>
              <a:t>sisipkan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posisi</a:t>
            </a:r>
            <a:r>
              <a:rPr lang="en-US" sz="2400" dirty="0"/>
              <a:t> yang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Keuntungan</a:t>
            </a:r>
            <a:r>
              <a:rPr lang="en-US" sz="2400" dirty="0"/>
              <a:t>: </a:t>
            </a:r>
            <a:r>
              <a:rPr lang="en-US" sz="2400" dirty="0" err="1"/>
              <a:t>Sederhana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diimplementasikan</a:t>
            </a:r>
            <a:endParaRPr lang="en-US" sz="2400" dirty="0"/>
          </a:p>
          <a:p>
            <a:r>
              <a:rPr lang="en-US" sz="2400" dirty="0" err="1"/>
              <a:t>Kelemahan</a:t>
            </a:r>
            <a:r>
              <a:rPr lang="en-US" sz="2400" dirty="0"/>
              <a:t>: </a:t>
            </a:r>
            <a:r>
              <a:rPr lang="en-US" sz="2400" dirty="0" err="1"/>
              <a:t>Kurang</a:t>
            </a:r>
            <a:r>
              <a:rPr lang="en-US" sz="2400" dirty="0"/>
              <a:t> </a:t>
            </a:r>
            <a:r>
              <a:rPr lang="en-US" sz="2400" dirty="0" err="1"/>
              <a:t>efisien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data </a:t>
            </a:r>
            <a:r>
              <a:rPr lang="en-US" sz="2400" dirty="0" err="1"/>
              <a:t>berukuran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6498" name="AutoShape 2" descr="data:image/jpeg;base64,/9j/4AAQSkZJRgABAQAAAQABAAD/2wCEAAkGBhMQEBQRDxAQEA8QEhASEhAQEhEREBgXExIVFRgUFRIYHCYeGBojGxYXHy8gIyo1LC44GB4xNjwqNzIsLSkBCQoKBQUFDQUFDSkYEhgpKSkpKSkpKSkpKSkpKSkpKSkpKSkpKSkpKSkpKSkpKSkpKSkpKSkpKSkpKSkpKSkpKf/AABEIANAA8gMBIgACEQEDEQH/xAAbAAEAAgMBAQAAAAAAAAAAAAAABAUCAwYHAf/EAEUQAAICAQIDBQQGBgcHBQAAAAECAAMRBBIFITETIkFRYQYycYEHFCNCkaEzUmJygpIVc4OiscHRNEOjs8LD41NUk7Li/8QAFAEBAAAAAAAAAAAAAAAAAAAAAP/EABQRAQAAAAAAAAAAAAAAAAAAAAD/2gAMAwEAAhEDEQA/APcYiICIiAiIgIiICIiAiIgIiICImnUayusZssSsHpvZVzjyzA3RK4e0Wl/91p8k4GbUH+JlgrAjIOQfEdIH2IiAiIgIiICIiAiIgIiICIiAiIgIiICIiAiIgIiICIiAiIgJztd1i33MBWz7/cYtXaqDuph8NuQ4LDkBlm55zOikDi9SFQWQs+QtW0lLNzcu645qPE+gOcwItmvsYYFJyevaWJs+e0sT8MfhIen4VXUndXDDcxanNLEkljgIRyyThc+QmxtLqquZWvUp+qjCu8emWxXZ/c+cwp4xUzCssa7T/urVaqz5KwG74jIPgYGPDrdSMk3EAcglqLYN2SThhtYquQgJPPaT0IlknFXX9JTkfrUsG/FG2n5DMwiBN0vEq7DhHG4dUbK2D4o2GH4SVOT1HDHdtz7HYYK82XBDd1FYDciL7xK95z5AYlhpbrqQBvOoUAZD7Vt+Kv0Pwb5tAvIkXScTrsO1ThwMmtwVsHrtPMj1HL1kqAiIgIiICIiAiIgIiICIiAiIgIiICIiAiIgIiICV1toNrM2ez0yknALd9lyeQ5krX5de1kzVagVoztnCgscdeQ6D1nJ+1vCOIPpVTQXLXa4ta8AlLWdiHHZX5+zwQyg4PVfDMC54HpbAzWs1tdVoymlsY2MmTnezNllY/wDpg7V/wkax9Ncx01zUWWFd/wBXdkazb+v2ZOcesgcdo1tvDWXSlaOIPTXgs4YK529oBZtwTjcA2OuDynjXBTqdPxnSarX6Y63UW2jSV6rTXEVs9WdPa7jZ33RTtPNQezJ5+9A9lf2esq/2W87R0o1O66v4LbntE+ZYekjvxNquWpospx1dStlPxDgg/Lbn0nTEyhp9ttHZrn4ctudWgO6so4U90MVDkbSQpyR8fIwN1dgYBlIZWGQykEEeYI6zKY3ezFYYvp2bS2E5PZY7Jj+3Qe4fiAG9ZGv1TUMF1C43BsXVhjUdvXcObVnHPnkcj3oG+6hXGHUMAcjPUHzU9QfUc59rttr9xxav6lxO75WgE/zAn1mSOCAQQQRkEEEEHxBHUT7A3JxtB+lDUnzsH2f/AMq5UfMgyfXaGAKkMp6EEEH4ESqmg6MAlqyanP368DJ/aX3X/iB+UC+iROG6s2J3gBYhKuBnGRg5HoQQw+PnJcBERAREQEREBERAREQEREBERAREQEhaji9aFlyzugyy1qzleWe8QMLy594iTZx+ptNLPRczMmXt2p2A3rdbYQpBIsYnBBVRzxzznEC3TXHU2IgrZKwFvYuUyQD9mNqk4y3e5n/dkYjU6+yxmSlhXWhKG3AZyw5MK1PdAB5bmB5gjHjN/Al3Vm4gg34cBsBgmMIp8jt7xHmzTTqOG2VszU4dGZnNLHawLEljW/TmSTtbxJ5qOUCAa76+YvvuHj+j7X4hNux/gFU+Wekm6bitm0Niu9G5hqz2bkfuNlSfiw+AmividZJUuEdcb67SK7Fz03KT0PgRyPgTMdEwZ7HT9G+wg/dZwGDuvmCNgz0JU/Eho9ruGpxXRvovrD6Sy3Ye8neOxgxXYSBYvLntOOk4H2S9jeJ6LiWntStbtPblLtRqq6hqa6ai1QrLbiwJrRCu39YA5Anp1tSsNrKGU9VYAj8DMK96cqrTgf7u3NqjPqTvH82PSBeyg4zrl7YBnVUpXJLMFG9xyGT5Jk/2gkteMMo+0pfx50kWj5Dk+f4Zz9WtpU9pc1Vd7ku7W7anyeeMuAcKMKPRRA+8KYLsZCdt1t4dTkAkva28KehBTHLqDz6CXk5XhXHqnINbC0VGxV2EbGd3bLB/dKhfEZJ7Q4Bl9oATudw284GSjIoHUJWGAbaPEkDcefkAEyIiBhXb2dqt92zFT/Ek9m38xK/xjyl1KS+kOpU8gwIyOoz4j1HX5Sx4bqTZUrN7+CHA6B1JVx/MDAlREQEREBERAREQEREBERARIX9LVn3N9vkakd1P8YG385H1F2qsOKqkpTxe2xTZ/CiB1HxJ+UC1icynBrbixL1KoZl7Q0m29ipwStjv3AGBxgeGRjlJycBYjFmpts6c25jl5oxKn8IFhfr60OHsRT5FgG+Q6mVXE1r1DIqi0WOdm8LdV9n71gJwNw28h15sPWTKODhPctdB+qiadB/drBmnSgIbb2d3SoMilyGOE71hHTGWG3+yEC2AnAfSV7ScR0r1ro9I12jam06m5DixeRBCPn7NwveUkHJIAz0nY103MAzWhGOD2YQNWufu55MxHTORnyE16vSWWLsuq0+oTKtg7q+aMGUhSHGQwBBzywIHmP0L9lfRdprLdU+s0zh2N9YXsS/daqsszbhvRshsAnnjPOeiG1kYJcArE4Vxns3/AHSejfsHn5bus36RK6GsddGaXubdbZVVWxdufec1Esx68yPGcJ9KH12yyuzR62irTLWarNHqGsrNtlr9mEarblw25FBJG3m2R1gdrqLwilmzywABzYknAVR4knkJErDKVTI7a1u1tI5hVGAQCfDAWsfNvAzkvoys1l/a06mu5LOH7ahZqne5LHYMHKuVUggAYbLAK+Mc8nqbtNauVurZe1J7a6vNiBByFSbRvAwSNzKAMuepECfpb+0QOBgNkj1XJ2t8xg/ObT0x4eXh+E16e9HXdWyOvLBQhl9OY5TZAjnh1ROeyQHzChT+I5zbVUFGFGB5TOICIiAmfCXxZangSlo/jG0j+ZCf4phMK2231H9btaj/ABJ2n/a/MwLqIiAiIgIiICIiAiJC1Nzs/ZVEKQoZ7GG7AYkAKvix2t15DA5HOIEjUapaxudgo6DPifAAeJ9BzlZxLUWWVMRXsoG0ubM73QMC4FY5qCmRlufXlJ2m0KK27Jss6GxzufnzwPBR6KAJuvpDoyN7rKVPwIwYEHWcXFV9NGwt2xYFxyWvCOy7v3ijKPgZD9tuO2aPRWW6dan1PIU1XOqB2JGQMkFiF3NtBycYE5/2v4xo9Omj1GsqS2+2zTKSXC2ItDbntCHJcIzEFVGTvMsPaj2L0nHatLba9vZJi6pqzt3paqnDBhkAgL5EQK7gfGrNZwajU3W16d7bme50F5qAN9h2k1OGVea5y4A6E+Eu7PahNHwwazVo610ou5UDs7d8VoVFh3d/KkbzkbuZ6ynt9nNVRw67Q8M7JHGouVWDWUGuq1e2+yZST2il1UEnngnlOj4Tw62zRijiaae5yCliqGsqZQ3c3doMltoUnPjmB5L7B/STaddbW2p1WvOuuCaRGr2115G/tG3HuKoYBkTI7rHn3c+xazThNOtIyQxqq58yQzqrE+pXcT85D0fAqatX9mgRVRLFTCitSKzp17JQO4BWpBA671lhq+9dSvkbLT8FTZ/jaPwgc5qdEagTal/YXa2+25K+2tdgtRrqB2EttYojY6Z2jlnEj+0Htx/RnD1zs1HEadPp2s0rXDtsHar2N1ZgDkkgc+vTJkj2a4Br6NdddqtTTqKb1AbattbBq8dn2dW9kVcM4JwCdo65yYftd9Eul12oOqZGa+xtMtm610rCVugdlVRntDWpQc8c88jzgdV7OcUfVaWq+2htPZagZqH5sh8jyB9eYB585K1+sqpray+yuqlR33tZVrAJxzJ5dTj5zl/YL2Jr4LXZV9ba46m7eva4r+7gKF3Hc+OpHXlyGJy30taPit9llNa6c8KtrorHatWub3tVUIbPaCwWFcfcwOeecD0jTaPT2otlGwo4BWzTvsVgfEPWRkRqeFMyMqai1QykYbbYOYI6kb/705L6INTqRpbNNqNAdDXo7OypB7XLglmckuTuIY53Dunfyxid47gAk8gAST6CBX06Ku9Q71Kti7kLISrAoxQhbFw23KnHymuzhli/o7BYP1LuR+Vqjl81Ml8KTFKZ95lDt+8/fb8yZLgUdd+SUZSlgGSjYzjpuBHJl9R88HlNsn6zQraAGyGXmrqcOpxjIP8AkeR8cyD9QuUgZrtXPMnNTgeeBuDH+WB8iSPqLeY/P/SPqLeY/P8A0gR5o1rbV3jrUy28uuEOWHzTcPnJ/wBRbzH5/wCkfUG/ZP4/6QJwM+yNw6hq6lRiCUG0EZOQvJSfXaBn1zJMBERAREQEREBIGr+ztW37rbarPmT2bfJmK/2mfCT5rvpDqyMMqwKkeYIwYHL8JoXS6xkFTIriqgXWGusXMENpsZjhr7mZyvIHGxiTzxOsnIcf9lDxNaq7dQ1R0dj9psRO0sJTCOLeTV5BDHYee5l5YyOo0OkWmpKk3FKkRF3MXbCKFGWPMnA6mBD0ujRmdXRWam5yjMAWHabbu6eo5tjl+rLOQl7uoPlZUpHxrYg/lYn4SbAh6TlbcM9WrbHlmtV/6JMkOr/aLOXI1UHP8dw/yH4yZAj6rRCzByyuudrocMM4yPIg4GQQRyHkJF0SP2773D9nXWqsF2nvFmYMM4JwEOQBLKQ+GjPaP+vdZ/w8Vf8Abz84EyJUe1nG20Wiu1SUte1KbhUuctzA8ASAM5Jx0Bni/BvpCavjH13W/wBJUV6oVVrpCpanc6IDgsy5RQyOAF3faD4sGj251HEdVcl3EuGWCvRWam2sUWdk5pRqw2ffJUM1J7VR0LfFfcPZfjJ1uip1L0tQb0DmpzkjJPjgZB6g46ESXrXpqB1F3ZoKkfdc+0FU5Fu+eYXkD8hON4V9JD6nix0dOnS3QGpXXXV2bl7yEqSfd5urVhfeyp8iAHeyHxc/Yuo62AVj42sKwf70mSHrub0p52FiPREYg/zbIEsT7EQEREBERAREQEREBERAREQEREBESJruILUAMFrGzsrX3jjqfRR4seQ/AENWvsFNiXEhVYpTZkge+2Kz8Q7Y/jPlLCc/bpO1ydRiwsrLtGezVWBBVB5kEjee8fQchP4Hq2espYd1tJ7Nz4tgArZj9pSrfEkeEDZru69T+TlCfSxSMfzhJNkPi4+xcjmUAsA9ayLAPxUSWrZGR0PSBD6anrzenp4dx/8A9ybIdufrFfl2V49c76SP85MgYXWhVLHooLH4AZMjcH0/Z6epMYIrTPnkjLZ+ZMj+0XEK6qSLGx2uKwoBZyHYIdiLlmIDdAMzJeKuRkaW7H7TUK/8pfl8DiBVe2v0gafhIpOqFpGodkXs1DbQuNztkjkNw5DnzlZ7M+1fDNfealOns1b3W6pU79/Os9kty2Ou1HNdaHaDlR+MtfabQHiWgsTSmpNSMip9RUGNVqsA2VZSUbG4bgMjcCM8pW/R/wDR3Vw6qq3UV6c8RSpqrNRVuC7dxwMHClgu1S+0E4556kOp41wivV6ezTXgtVcpRwCVOD5EdDkAzzQ/QZobnJou7EUahADRYbX2pWm+u3ce5bv3NuHTcOXSdJ9LXs8NZw5i2otoTSt9aY0p2rMKkfuhNy5PPIOcAgfLjfolo4jq7add9fZ9Ar6oX0WAo7OSx5qo225LI3aZyMFfDmHs8he9qf6un/mv/wCL85NkPQc3ufzs2g+iIqkfzb4EyIiAiIgIiICIiAiIgIiICIiAiJTarVtcxVGKUqSpZSQ7kHDBWHNUByMjmSDjAGWDdq+KkkpRhnBw7tk1ofI495v2QfiV5ZjU0BSSSWdsbnbmxx0z4ADwA5D8ZnXWFAVQFUDAAAAA8gJlASM9vY3Jd0RttN3ltLHY5/ddsfCxj4STIPFQG7OthlbH7wPQqis+D8WC/nA6QjI59JE4SfsUB6oDWT61E1k/is1cE1RavY5zZUdjE9WGMq/zXGfUN5T5Xqlpa7tG2qHVx8LFHJQOZJdX5DmYG3WYF1J8S1iD51s3/RI1/FTZ3dPjb43kZX+zH3z+17o/a5iR9TnUEdqNlQJK0k95u6Rm3HUYJ7g5c+eeg3wIvC9EC7XnLNudEZzubusUZyfMkMAByUcgBls2sra2aonapsqYltqlQ6Mxy23cQGUnnjOQScZBwunV2vcRWF2h+lbYLMB1a3aSFqGfdBy3JSRkghL4DcLLNRYg+zZ6gD4My1KC4HkV2AHxCgzzD6Z/rGk1P1n+kez0+rqOlXRslj1lSu27cg7u3a+7d72SAB4iou4rxfRa06H6xpddq1sv1VNJLl1Zq36ZCrlktawVEn3AeXIN7DwjQtq9FR/S2mofUbVeyp60dFs54IVsgNjGcesCt+jmviYruPFnqfdYDphV2e0V7TkrsA7hyu0N3uRzOtqqCjCqFUdAoAH4Ced3/Tdo11FunbNLafUml3vyEZE3ix02BjkFMBSMncvrjs+Ee0VWt0o1WjPbVuH2Ag1kshK7DuHdO4YyfjAsyZE4QPsUY9XBsPxsJsI/Fpy3s/7a2cQov3aR6NoNQsFlVtPaseyNSurHcQ5znA5EehPaIoAAHIAYA9IH2IiAiIgIiICIiAiIgIiICIiBF4pqDXTYy8mCNt/exhfzxK+qkIoRfdQBR8FGBJfG/wBFjl3rKF5+tyA/lmR4CIiBo1ZwM73X+rQWMc/s7WP5Sr1dTMoYvamwgrdea0CsQQCtNaguSCV2tjOfOWup1OwDkWdjhEHVj8fADqSeQmFGk5h7CHt8D9xc9RWPAevU+PgAEXQtqA/aBK05FCXLqXXqrGkAlSDnALZ7zZxnlLTSd/tbD2lxGN5AAA591F6KO8fXnzJkiIFTawK78t2JYkt0tosBOW59FBzuU8hk9UJxO0t5OVcAWLjOM7GB6OnofLqDy58icjpsPvU7SeTjqGAHI+jDz8uRzyxrrGz7Ghdz9Qme4gPQsfuJ5Dr4DkOQfddrDWO4jW2tnZUgJY48T+qoyMsemR4kA7uFalEUs9eoWxj33socE4yB7u4Kg8Bnx8SSTP0HDxUCSd9j432EYJxnAA+6oycL4ZPUkky4FGnCNDbqxrFr0761F2i4FTaBt28wD12nGSM45S8mq/TI4w6K48mUMPzkf+iUHub6/IV2Oij+AHb+UDjPav6OLdbxPT6gWacaFP8AaNM9eS5IZXOAuHZkIXcxBXGRJnGdNXoa69LpS2lqr0+ofTVUsVazUb07OsE53nc5JQ5DbsnIBnT/AFS0e7eT6W1o4/ubD+JjtLx1rrceaOyt/Iy4/vQKuvX9pqbNOGrxVqKFZExvBFH1kuwBzgsUHPyM6GV+m0pNptatahhgFGCzF9u53I5ZwgA6+PPwFhAREQEREBERAREQEREBERAREQK3jLc6l87cn4JW7f8A22zVGvOdQB/6dR/G1/8AxH8YgJi7gAknAAJJPQAcyZlECLoqyftXBD2DkD1ROqp6Hxb19AMSoiAiJDXWdtZ2NBJYDL2qM11jOPePJnPPC8+hJ5DBDcu61zXVy247S3AITIztUHkbCOeOgyCfANb6TRrUu1BgZySSSxJ6szHmxPmZ902mWtQiDCj5nmckknmSTkknmckzbAREQEREBERAREQEREBERAREQEREBERAREQEREClds33HyNSfypvx/xPzmcxP6W7+sH/ACaplAREQEwtuVBudgq9MsQBz8Pj6T5fdtXOCxyAFGMlmIVVBPmSBJmg4WE+0sIe4/e+6ufu1g+6v5nxzAp00V2p5EGuo9chlXH7rAPafRgqejy/0OhSlAiDl4k9ScYyT58h+AAwABJEQEREBERAREQEREBERAREQEREBERAREQEREBERAREQIB0Db3bIw7hh16dmi8/mpn36ifMfnJ0QIP1E+Y/OPqJ8x+cnRArbeHMShBXuWI/j0BwfDyJ+YEsoiAiIgIiICIiAiIgIiICIiAiIgIiICIiAiIgIiICIiB//9k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6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381000"/>
            <a:ext cx="7543800" cy="5699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500" dirty="0">
                <a:solidFill>
                  <a:schemeClr val="accent1">
                    <a:tint val="88000"/>
                    <a:satMod val="150000"/>
                  </a:schemeClr>
                </a:solidFill>
              </a:rPr>
              <a:t>Insertion Sort Example</a:t>
            </a:r>
          </a:p>
        </p:txBody>
      </p:sp>
      <p:pic>
        <p:nvPicPr>
          <p:cNvPr id="105474" name="Picture 2" descr="http://freefeast.info/wp-content/uploads/2013/01/Insertion-Sort-Model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6550" y="990601"/>
            <a:ext cx="7791450" cy="5505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Algoritme #3:</a:t>
            </a:r>
            <a:br>
              <a:rPr lang="en-US" smtClean="0"/>
            </a:br>
            <a:r>
              <a:rPr lang="en-US" smtClean="0"/>
              <a:t>INSERTION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insertionSort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(LIST t[],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j;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LIST index;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for 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index = t[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j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while ((j&gt;0) &amp;&amp; (t[j-1].key&gt;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index.key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t[j] = t[j-1];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  j = j-1;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t[j] = index;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667000" y="3505200"/>
            <a:ext cx="6858000" cy="1295400"/>
          </a:xfrm>
          <a:prstGeom prst="flowChartProcess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7391400" y="2362200"/>
            <a:ext cx="2438400" cy="990600"/>
          </a:xfrm>
          <a:prstGeom prst="wedgeRectCallout">
            <a:avLst>
              <a:gd name="adj1" fmla="val -93264"/>
              <a:gd name="adj2" fmla="val 64551"/>
            </a:avLst>
          </a:prstGeom>
          <a:solidFill>
            <a:schemeClr val="accent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Inner loop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menyisipkan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posisi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248400" y="4953000"/>
            <a:ext cx="2438400" cy="609600"/>
          </a:xfrm>
          <a:prstGeom prst="wedgeRectCallout">
            <a:avLst>
              <a:gd name="adj1" fmla="val -126416"/>
              <a:gd name="adj2" fmla="val -125751"/>
            </a:avLst>
          </a:prstGeom>
          <a:solidFill>
            <a:schemeClr val="accent1">
              <a:alpha val="3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Berjalan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depan</a:t>
            </a:r>
            <a:r>
              <a:rPr lang="en-US" dirty="0">
                <a:solidFill>
                  <a:schemeClr val="tx1"/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1337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57400" y="1066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Algoritme</a:t>
            </a:r>
            <a:r>
              <a:rPr lang="en-US" dirty="0" smtClean="0"/>
              <a:t> #4:</a:t>
            </a:r>
            <a:br>
              <a:rPr lang="en-US" dirty="0" smtClean="0"/>
            </a:br>
            <a:r>
              <a:rPr lang="en-US" dirty="0" smtClean="0"/>
              <a:t>MERGE SORT</a:t>
            </a:r>
          </a:p>
        </p:txBody>
      </p:sp>
      <p:sp>
        <p:nvSpPr>
          <p:cNvPr id="14339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64134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Deklarasi struct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deklarasi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arrMhs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[100];</a:t>
            </a:r>
          </a:p>
          <a:p>
            <a:pPr>
              <a:defRPr/>
            </a:pP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langsung</a:t>
            </a:r>
            <a:r>
              <a:rPr lang="en-US" dirty="0" smtClean="0"/>
              <a:t> (</a:t>
            </a:r>
            <a:r>
              <a:rPr lang="en-US" dirty="0" err="1" smtClean="0"/>
              <a:t>definisi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deklarasi</a:t>
            </a:r>
            <a:r>
              <a:rPr lang="en-US" dirty="0" smtClean="0"/>
              <a:t>):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}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arrMhs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[100];</a:t>
            </a: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</p:spTree>
    <p:extLst>
      <p:ext uri="{BB962C8B-B14F-4D97-AF65-F5344CB8AC3E}">
        <p14:creationId xmlns:p14="http://schemas.microsoft.com/office/powerpoint/2010/main" val="638146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1514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1246C4E-F519-4FD5-95EF-FBCB876C7886}" type="slidenum">
              <a:rPr lang="en-US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254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254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2546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3CC570-7E7A-45EE-9AED-7E31C6E82A9B}" type="slidenum">
              <a:rPr lang="en-US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4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356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356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356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356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3574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78FD741-4BB9-42FB-8D77-A2F406372F68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459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459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4600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CE5CC4E-7462-47C3-A48A-098685E06798}" type="slidenum">
              <a:rPr lang="en-US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561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561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561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561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562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562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5624" name="Text Box 24"/>
          <p:cNvSpPr txBox="1">
            <a:spLocks noChangeArrowheads="1"/>
          </p:cNvSpPr>
          <p:nvPr/>
        </p:nvSpPr>
        <p:spPr bwMode="auto">
          <a:xfrm>
            <a:off x="3124200" y="42672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25625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516A048-B14B-4BA0-B7CE-0EBD95B0FC97}" type="slidenum">
              <a:rPr lang="en-US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663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663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663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663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664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664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664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3124200" y="42672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26650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D3332B-13D8-451A-B1AA-5615D3254D5A}" type="slidenum">
              <a:rPr lang="en-US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3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765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765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766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766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766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766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766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767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7672" name="Text Box 24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7673" name="Text Box 25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3124200" y="42672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27675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7832950-6A8D-4D29-AE2E-5338DCF34A47}" type="slidenum">
              <a:rPr lang="en-US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869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8698" name="Text Box 26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8700" name="Slide Number Placeholder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5D7E00-7154-4411-B087-BF7A3735360D}" type="slidenum">
              <a:rPr lang="en-US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970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29722" name="Text Box 26"/>
          <p:cNvSpPr txBox="1">
            <a:spLocks noChangeArrowheads="1"/>
          </p:cNvSpPr>
          <p:nvPr/>
        </p:nvSpPr>
        <p:spPr bwMode="auto">
          <a:xfrm>
            <a:off x="4800600" y="44196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29724" name="Text Box 28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29725" name="Slide Number Placeholder 2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93B77E-BDE1-4B70-BE90-1D758F84E93A}" type="slidenum">
              <a:rPr lang="en-US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072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073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073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4800600" y="44196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0750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E893AA-F9AB-408C-A9F8-D88A10B59D14}" type="slidenum">
              <a:rPr lang="en-US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1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Contoh program ::</a:t>
            </a:r>
            <a:br>
              <a:rPr lang="en-US" smtClean="0"/>
            </a:br>
            <a:r>
              <a:rPr lang="en-US" smtClean="0"/>
              <a:t>Merekam data nama dan usia mhs.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 mhs1;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mhs2={"Indah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Sekali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", 19};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mhs1.nama = "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Elok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Nian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mhs1.usia = 20;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("%s %d\n", mhs1.nama, mhs1.usia);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("%s %d\n", mhs2.nama, mhs2.usia);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244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000" y="1905000"/>
            <a:ext cx="3581400" cy="1295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2400">
                <a:latin typeface="Courier New" pitchFamily="49" charset="0"/>
                <a:cs typeface="Courier New" pitchFamily="49" charset="0"/>
              </a:rPr>
              <a:t>Elok Nian 20</a:t>
            </a:r>
          </a:p>
          <a:p>
            <a:pPr eaLnBrk="0" hangingPunct="0"/>
            <a:r>
              <a:rPr lang="en-US" sz="2400">
                <a:latin typeface="Courier New" pitchFamily="49" charset="0"/>
                <a:cs typeface="Courier New" pitchFamily="49" charset="0"/>
              </a:rPr>
              <a:t>Indah Sekali 19</a:t>
            </a:r>
          </a:p>
        </p:txBody>
      </p:sp>
    </p:spTree>
    <p:extLst>
      <p:ext uri="{BB962C8B-B14F-4D97-AF65-F5344CB8AC3E}">
        <p14:creationId xmlns:p14="http://schemas.microsoft.com/office/powerpoint/2010/main" val="790287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4800600" y="44196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1775" name="Slide Number Placeholder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D2A476-D9A9-457F-AFCD-6EED68B1BD01}" type="slidenum">
              <a:rPr lang="en-US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278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278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278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278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278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278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278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278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278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279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2792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2794" name="Text Box 26"/>
          <p:cNvSpPr txBox="1">
            <a:spLocks noChangeArrowheads="1"/>
          </p:cNvSpPr>
          <p:nvPr/>
        </p:nvSpPr>
        <p:spPr bwMode="auto">
          <a:xfrm>
            <a:off x="3200400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2795" name="Text Box 27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2796" name="Text Box 28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2797" name="Text Box 29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2798" name="Text Box 30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2799" name="Slide Number Placeholder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FEB36B-255C-4D0A-95F3-409E5D43BD59}" type="slidenum">
              <a:rPr lang="en-US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8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380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381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381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381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381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381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381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381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3818" name="Text Box 26"/>
          <p:cNvSpPr txBox="1">
            <a:spLocks noChangeArrowheads="1"/>
          </p:cNvSpPr>
          <p:nvPr/>
        </p:nvSpPr>
        <p:spPr bwMode="auto">
          <a:xfrm>
            <a:off x="3200400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3822" name="Text Box 30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3823" name="Text Box 31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3824" name="Slide Number Placeholder 3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969D601-52F0-4EB0-B6E9-A8EDD60C45B1}" type="slidenum">
              <a:rPr lang="en-US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483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3200400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4848" name="Text Box 32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4849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D96747E-5330-4BB6-9D6E-B9CEE56718DE}" type="slidenum">
              <a:rPr lang="en-US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585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585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585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585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585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585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585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586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586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586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586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586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5866" name="Text Box 26"/>
          <p:cNvSpPr txBox="1">
            <a:spLocks noChangeArrowheads="1"/>
          </p:cNvSpPr>
          <p:nvPr/>
        </p:nvSpPr>
        <p:spPr bwMode="auto">
          <a:xfrm>
            <a:off x="3200400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5867" name="Text Box 27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5868" name="Text Box 28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5872" name="Text Box 32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5873" name="Text Box 33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5874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1FB2EEA-0699-4580-819B-CC155148CFA9}" type="slidenum">
              <a:rPr lang="en-US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1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688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688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688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688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6888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3200400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6891" name="Text Box 27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6892" name="Text Box 28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6893" name="Text Box 29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6894" name="Text Box 30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6895" name="Text Box 31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6896" name="Text Box 32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6897" name="Text Box 33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6898" name="Text Box 34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6899" name="Slide Number Placeholder 3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218CA22-BDE8-4820-BC49-62CBFC58D013}" type="slidenum">
              <a:rPr lang="en-US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791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791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7912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7913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7914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7915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7917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7918" name="Text Box 30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7923" name="Text Box 35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7924" name="Text Box 36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7925" name="Text Box 37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7926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02D809-E8DA-4161-BB93-4B50B6C76C7F}" type="slidenum">
              <a:rPr lang="en-US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892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892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892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893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893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893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893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893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8939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8940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8941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8942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8943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8944" name="Text Box 32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8945" name="Text Box 33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8946" name="Text Box 34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8947" name="Text Box 35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8948" name="Text Box 36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8949" name="Text Box 37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8950" name="Text Box 38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8951" name="Text Box 39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8952" name="Slide Number Placeholder 4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A92AB0-2C48-487A-819F-34F90AC224C9}" type="slidenum">
              <a:rPr lang="en-US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994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994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995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995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995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995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996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996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9962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9964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39965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39966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39967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39968" name="Text Box 32"/>
          <p:cNvSpPr txBox="1">
            <a:spLocks noChangeArrowheads="1"/>
          </p:cNvSpPr>
          <p:nvPr/>
        </p:nvSpPr>
        <p:spPr bwMode="auto">
          <a:xfrm>
            <a:off x="6477000" y="43434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39969" name="Text Box 33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9970" name="Text Box 34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9971" name="Text Box 35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9972" name="Text Box 36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9973" name="Text Box 37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39974" name="Text Box 38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39975" name="Text Box 39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39976" name="Text Box 40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39977" name="Slide Number Placeholder 4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E194D1D-4736-40DE-8657-5CA8138026C3}" type="slidenum">
              <a:rPr lang="en-US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097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097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097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097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097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097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098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098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098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098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098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098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0986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0987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0988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0989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0990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0993" name="Text Box 33"/>
          <p:cNvSpPr txBox="1">
            <a:spLocks noChangeArrowheads="1"/>
          </p:cNvSpPr>
          <p:nvPr/>
        </p:nvSpPr>
        <p:spPr bwMode="auto">
          <a:xfrm>
            <a:off x="6477000" y="43434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0994" name="Text Box 34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0995" name="Text Box 35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0996" name="Text Box 36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0997" name="Text Box 37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0998" name="Text Box 38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0999" name="Text Box 39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1000" name="Text Box 40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1001" name="Text Box 41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1002" name="Slide Number Placeholder 4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B0F6B8B-9D35-4A7F-94B9-34BD4F48E8CA}" type="slidenum">
              <a:rPr lang="en-US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2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Pointer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struct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0738" y="1828800"/>
            <a:ext cx="8001000" cy="4343400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stdio.h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char *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={"Indah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Sekali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", 19};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*p;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p = &amp;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("%s %d\n",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mhs.nama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mhs.usia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("%s %d\n", p-&gt;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nama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p-&gt;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usia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return 0;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DEPARTEMEN ILMU KOMPUTER INSTITUT PERTANIAN BOGOR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77000" y="1905000"/>
            <a:ext cx="3581400" cy="1295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r>
              <a:rPr lang="en-US" sz="2400">
                <a:latin typeface="Courier New" pitchFamily="49" charset="0"/>
                <a:cs typeface="Courier New" pitchFamily="49" charset="0"/>
              </a:rPr>
              <a:t>Indah Sekali 19</a:t>
            </a:r>
          </a:p>
          <a:p>
            <a:pPr eaLnBrk="0" hangingPunct="0"/>
            <a:r>
              <a:rPr lang="en-US" sz="2400">
                <a:latin typeface="Courier New" pitchFamily="49" charset="0"/>
                <a:cs typeface="Courier New" pitchFamily="49" charset="0"/>
              </a:rPr>
              <a:t>Indah Sekali 19</a:t>
            </a:r>
          </a:p>
        </p:txBody>
      </p:sp>
    </p:spTree>
    <p:extLst>
      <p:ext uri="{BB962C8B-B14F-4D97-AF65-F5344CB8AC3E}">
        <p14:creationId xmlns:p14="http://schemas.microsoft.com/office/powerpoint/2010/main" val="171689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199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199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199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200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200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200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200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2008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2009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2010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2011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2012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2014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2015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2017" name="Text Box 33"/>
          <p:cNvSpPr txBox="1">
            <a:spLocks noChangeArrowheads="1"/>
          </p:cNvSpPr>
          <p:nvPr/>
        </p:nvSpPr>
        <p:spPr bwMode="auto">
          <a:xfrm>
            <a:off x="6477000" y="43434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2018" name="Text Box 34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2019" name="Text Box 35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2021" name="Text Box 37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2022" name="Text Box 38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2023" name="Text Box 39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2024" name="Text Box 40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2025" name="Text Box 41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2026" name="Text Box 42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2027" name="Slide Number Placeholder 4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08E9336-259C-4AC0-8B41-DBC000866A22}" type="slidenum">
              <a:rPr lang="en-US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1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301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301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302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302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303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303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3034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3035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3036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3038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3040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3044" name="Text Box 36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3045" name="Text Box 37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3046" name="Text Box 38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3047" name="Text Box 39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3048" name="Text Box 40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3049" name="Text Box 41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3050" name="Text Box 42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3051" name="Text Box 43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3052" name="Slide Number Placeholder 4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523F832-F8E4-4233-A63B-717C096DBC01}" type="slidenum">
              <a:rPr lang="en-US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404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404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404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404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404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404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404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404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404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405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405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405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405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405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405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405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405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4058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4059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4060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4061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4062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4063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4064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4066" name="Text Box 34"/>
          <p:cNvSpPr txBox="1">
            <a:spLocks noChangeArrowheads="1"/>
          </p:cNvSpPr>
          <p:nvPr/>
        </p:nvSpPr>
        <p:spPr bwMode="auto">
          <a:xfrm>
            <a:off x="8153400" y="43434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4067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4068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4069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4070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4071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4072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4073" name="Text Box 41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4074" name="Text Box 42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4077" name="Slide Number Placeholder 4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2E6616C-5405-4915-8527-05FBED74714C}" type="slidenum">
              <a:rPr lang="en-US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507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507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507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507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507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507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507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507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507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508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508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5082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5083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5084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5085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5086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5087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5088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5089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5090" name="Text Box 34"/>
          <p:cNvSpPr txBox="1">
            <a:spLocks noChangeArrowheads="1"/>
          </p:cNvSpPr>
          <p:nvPr/>
        </p:nvSpPr>
        <p:spPr bwMode="auto">
          <a:xfrm>
            <a:off x="8153400" y="43434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5091" name="Text Box 35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5092" name="Text Box 36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5093" name="Text Box 37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5094" name="Text Box 38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5095" name="Text Box 39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5096" name="Text Box 40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5097" name="Text Box 41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5098" name="Text Box 42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5099" name="Text Box 43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5102" name="Slide Number Placeholder 4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FB6D734-CC2F-494B-928C-6EFC69BC73CE}" type="slidenum">
              <a:rPr lang="en-US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608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609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609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609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609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609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609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609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609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609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609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610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610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610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610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610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6106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6107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6108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6109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6110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6111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6112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6113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6114" name="Text Box 34"/>
          <p:cNvSpPr txBox="1">
            <a:spLocks noChangeArrowheads="1"/>
          </p:cNvSpPr>
          <p:nvPr/>
        </p:nvSpPr>
        <p:spPr bwMode="auto">
          <a:xfrm>
            <a:off x="8153400" y="4343401"/>
            <a:ext cx="1013354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6115" name="Text Box 35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6116" name="Text Box 36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6117" name="Text Box 37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6118" name="Text Box 38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6119" name="Text Box 39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6120" name="Text Box 40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6121" name="Text Box 41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6122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6123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6124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6125" name="Text Box 45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6126" name="Text Box 46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6127" name="Slide Number Placeholder 4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34F7008-EE80-4886-9B2B-D810670360F6}" type="slidenum">
              <a:rPr lang="en-US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9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7109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7110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7120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7122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7125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7126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7128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7129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7130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7131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7132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7133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7136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7137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7138" name="Text Box 34"/>
          <p:cNvSpPr txBox="1">
            <a:spLocks noChangeArrowheads="1"/>
          </p:cNvSpPr>
          <p:nvPr/>
        </p:nvSpPr>
        <p:spPr bwMode="auto">
          <a:xfrm>
            <a:off x="6607175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7139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7140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7141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7142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7143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7144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7145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7146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7147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7149" name="Text Box 45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7150" name="Text Box 46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7151" name="Slide Number Placeholder 4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DB683E-05FD-4172-BC5E-5096EAA4FDEA}" type="slidenum">
              <a:rPr lang="en-US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8135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8139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8142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8143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8144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8145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8148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8149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8151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8152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8153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8154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8155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8156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8157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8158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8160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8161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8162" name="Text Box 34"/>
          <p:cNvSpPr txBox="1">
            <a:spLocks noChangeArrowheads="1"/>
          </p:cNvSpPr>
          <p:nvPr/>
        </p:nvSpPr>
        <p:spPr bwMode="auto">
          <a:xfrm>
            <a:off x="6607175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8163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8164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8165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8166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8167" name="Text Box 39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8168" name="Text Box 40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8169" name="Text Box 41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8170" name="Text Box 42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8171" name="Text Box 43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8172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8173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8174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8175" name="Text Box 47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8176" name="Slide Number Placeholder 4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A61FB87-B467-4213-B850-F6FD134381DD}" type="slidenum">
              <a:rPr lang="en-US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9168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9170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9171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9174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9175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9176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9177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9178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9180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9181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9182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9183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9184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9185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9186" name="Text Box 34"/>
          <p:cNvSpPr txBox="1">
            <a:spLocks noChangeArrowheads="1"/>
          </p:cNvSpPr>
          <p:nvPr/>
        </p:nvSpPr>
        <p:spPr bwMode="auto">
          <a:xfrm>
            <a:off x="6607175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49187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9188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9189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9190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9191" name="Text Box 39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9192" name="Text Box 40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9193" name="Text Box 41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49194" name="Text Box 42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49195" name="Text Box 43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49196" name="Text Box 44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49197" name="Text Box 45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49198" name="Text Box 46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49199" name="Text Box 47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49200" name="Text Box 48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49201" name="Slide Number Placeholder 4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3D03DD0-2AB5-46E4-B6AE-DEC82078C444}" type="slidenum">
              <a:rPr lang="en-US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0189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0190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0192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0193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0194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0197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0198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0199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0200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0202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0203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0204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0205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0206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0207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0208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0209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0210" name="Text Box 34"/>
          <p:cNvSpPr txBox="1">
            <a:spLocks noChangeArrowheads="1"/>
          </p:cNvSpPr>
          <p:nvPr/>
        </p:nvSpPr>
        <p:spPr bwMode="auto">
          <a:xfrm>
            <a:off x="6607175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0211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0212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0213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0214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0215" name="Text Box 39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0216" name="Text Box 40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0217" name="Text Box 41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0218" name="Text Box 42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0219" name="Text Box 43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0220" name="Text Box 44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0221" name="Text Box 45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0222" name="Text Box 46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0223" name="Text Box 47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0224" name="Text Box 48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0225" name="Text Box 4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rgbClr val="3333FF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0226" name="Slide Number Placeholder 5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B74F1A-D8A0-443A-8399-891C39432DBE}" type="slidenum">
              <a:rPr lang="en-US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8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66849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49228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433546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55102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60975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727233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3748089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7859714" y="600075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70008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46037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401637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51911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1214" name="Text Box 14"/>
          <p:cNvSpPr txBox="1">
            <a:spLocks noChangeArrowheads="1"/>
          </p:cNvSpPr>
          <p:nvPr/>
        </p:nvSpPr>
        <p:spPr bwMode="auto">
          <a:xfrm>
            <a:off x="64135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758825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3429001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1217" name="Text Box 17"/>
          <p:cNvSpPr txBox="1">
            <a:spLocks noChangeArrowheads="1"/>
          </p:cNvSpPr>
          <p:nvPr/>
        </p:nvSpPr>
        <p:spPr bwMode="auto">
          <a:xfrm>
            <a:off x="8175626" y="1371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1218" name="Text Box 18"/>
          <p:cNvSpPr txBox="1">
            <a:spLocks noChangeArrowheads="1"/>
          </p:cNvSpPr>
          <p:nvPr/>
        </p:nvSpPr>
        <p:spPr bwMode="auto">
          <a:xfrm>
            <a:off x="47688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1219" name="Text Box 19"/>
          <p:cNvSpPr txBox="1">
            <a:spLocks noChangeArrowheads="1"/>
          </p:cNvSpPr>
          <p:nvPr/>
        </p:nvSpPr>
        <p:spPr bwMode="auto">
          <a:xfrm>
            <a:off x="37560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1220" name="Text Box 20"/>
          <p:cNvSpPr txBox="1">
            <a:spLocks noChangeArrowheads="1"/>
          </p:cNvSpPr>
          <p:nvPr/>
        </p:nvSpPr>
        <p:spPr bwMode="auto">
          <a:xfrm>
            <a:off x="53562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1221" name="Text Box 21"/>
          <p:cNvSpPr txBox="1">
            <a:spLocks noChangeArrowheads="1"/>
          </p:cNvSpPr>
          <p:nvPr/>
        </p:nvSpPr>
        <p:spPr bwMode="auto">
          <a:xfrm>
            <a:off x="31686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1222" name="Text Box 22"/>
          <p:cNvSpPr txBox="1">
            <a:spLocks noChangeArrowheads="1"/>
          </p:cNvSpPr>
          <p:nvPr/>
        </p:nvSpPr>
        <p:spPr bwMode="auto">
          <a:xfrm>
            <a:off x="38322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1223" name="Text Box 23"/>
          <p:cNvSpPr txBox="1">
            <a:spLocks noChangeArrowheads="1"/>
          </p:cNvSpPr>
          <p:nvPr/>
        </p:nvSpPr>
        <p:spPr bwMode="auto">
          <a:xfrm>
            <a:off x="3048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4648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55086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1226" name="Text Box 26"/>
          <p:cNvSpPr txBox="1">
            <a:spLocks noChangeArrowheads="1"/>
          </p:cNvSpPr>
          <p:nvPr/>
        </p:nvSpPr>
        <p:spPr bwMode="auto">
          <a:xfrm>
            <a:off x="69564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1227" name="Text Box 27"/>
          <p:cNvSpPr txBox="1">
            <a:spLocks noChangeArrowheads="1"/>
          </p:cNvSpPr>
          <p:nvPr/>
        </p:nvSpPr>
        <p:spPr bwMode="auto">
          <a:xfrm>
            <a:off x="63690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1228" name="Text Box 28"/>
          <p:cNvSpPr txBox="1">
            <a:spLocks noChangeArrowheads="1"/>
          </p:cNvSpPr>
          <p:nvPr/>
        </p:nvSpPr>
        <p:spPr bwMode="auto">
          <a:xfrm>
            <a:off x="7969251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8556626" y="2133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1230" name="Text Box 30"/>
          <p:cNvSpPr txBox="1">
            <a:spLocks noChangeArrowheads="1"/>
          </p:cNvSpPr>
          <p:nvPr/>
        </p:nvSpPr>
        <p:spPr bwMode="auto">
          <a:xfrm>
            <a:off x="7108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6346826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1232" name="Text Box 32"/>
          <p:cNvSpPr txBox="1">
            <a:spLocks noChangeArrowheads="1"/>
          </p:cNvSpPr>
          <p:nvPr/>
        </p:nvSpPr>
        <p:spPr bwMode="auto">
          <a:xfrm>
            <a:off x="80010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8839201" y="2895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1234" name="Text Box 34"/>
          <p:cNvSpPr txBox="1">
            <a:spLocks noChangeArrowheads="1"/>
          </p:cNvSpPr>
          <p:nvPr/>
        </p:nvSpPr>
        <p:spPr bwMode="auto">
          <a:xfrm>
            <a:off x="6607175" y="5029201"/>
            <a:ext cx="2667000" cy="461665"/>
          </a:xfrm>
          <a:prstGeom prst="rect">
            <a:avLst/>
          </a:prstGeom>
          <a:noFill/>
          <a:ln w="38100">
            <a:solidFill>
              <a:srgbClr val="FF0033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>
                <a:solidFill>
                  <a:srgbClr val="FF0033"/>
                </a:solidFill>
              </a:rPr>
              <a:t>Merge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3146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1236" name="Text Box 36"/>
          <p:cNvSpPr txBox="1">
            <a:spLocks noChangeArrowheads="1"/>
          </p:cNvSpPr>
          <p:nvPr/>
        </p:nvSpPr>
        <p:spPr bwMode="auto">
          <a:xfrm>
            <a:off x="3733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1237" name="Text Box 37"/>
          <p:cNvSpPr txBox="1">
            <a:spLocks noChangeArrowheads="1"/>
          </p:cNvSpPr>
          <p:nvPr/>
        </p:nvSpPr>
        <p:spPr bwMode="auto">
          <a:xfrm>
            <a:off x="53340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1238" name="Text Box 38"/>
          <p:cNvSpPr txBox="1">
            <a:spLocks noChangeArrowheads="1"/>
          </p:cNvSpPr>
          <p:nvPr/>
        </p:nvSpPr>
        <p:spPr bwMode="auto">
          <a:xfrm>
            <a:off x="47466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1239" name="Text Box 39"/>
          <p:cNvSpPr txBox="1">
            <a:spLocks noChangeArrowheads="1"/>
          </p:cNvSpPr>
          <p:nvPr/>
        </p:nvSpPr>
        <p:spPr bwMode="auto">
          <a:xfrm>
            <a:off x="70104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1240" name="Text Box 40"/>
          <p:cNvSpPr txBox="1">
            <a:spLocks noChangeArrowheads="1"/>
          </p:cNvSpPr>
          <p:nvPr/>
        </p:nvSpPr>
        <p:spPr bwMode="auto">
          <a:xfrm>
            <a:off x="64230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1241" name="Text Box 41"/>
          <p:cNvSpPr txBox="1">
            <a:spLocks noChangeArrowheads="1"/>
          </p:cNvSpPr>
          <p:nvPr/>
        </p:nvSpPr>
        <p:spPr bwMode="auto">
          <a:xfrm>
            <a:off x="8686801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1242" name="Text Box 42"/>
          <p:cNvSpPr txBox="1">
            <a:spLocks noChangeArrowheads="1"/>
          </p:cNvSpPr>
          <p:nvPr/>
        </p:nvSpPr>
        <p:spPr bwMode="auto">
          <a:xfrm>
            <a:off x="8099426" y="36576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3298826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14</a:t>
            </a:r>
          </a:p>
        </p:txBody>
      </p:sp>
      <p:sp>
        <p:nvSpPr>
          <p:cNvPr id="51244" name="Text Box 44"/>
          <p:cNvSpPr txBox="1">
            <a:spLocks noChangeArrowheads="1"/>
          </p:cNvSpPr>
          <p:nvPr/>
        </p:nvSpPr>
        <p:spPr bwMode="auto">
          <a:xfrm>
            <a:off x="38862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23</a:t>
            </a:r>
          </a:p>
        </p:txBody>
      </p:sp>
      <p:sp>
        <p:nvSpPr>
          <p:cNvPr id="51245" name="Text Box 45"/>
          <p:cNvSpPr txBox="1">
            <a:spLocks noChangeArrowheads="1"/>
          </p:cNvSpPr>
          <p:nvPr/>
        </p:nvSpPr>
        <p:spPr bwMode="auto">
          <a:xfrm>
            <a:off x="44704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45</a:t>
            </a:r>
          </a:p>
        </p:txBody>
      </p:sp>
      <p:sp>
        <p:nvSpPr>
          <p:cNvPr id="51246" name="Text Box 46"/>
          <p:cNvSpPr txBox="1">
            <a:spLocks noChangeArrowheads="1"/>
          </p:cNvSpPr>
          <p:nvPr/>
        </p:nvSpPr>
        <p:spPr bwMode="auto">
          <a:xfrm>
            <a:off x="5067301" y="43815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98</a:t>
            </a:r>
          </a:p>
        </p:txBody>
      </p:sp>
      <p:sp>
        <p:nvSpPr>
          <p:cNvPr id="51247" name="Text Box 47"/>
          <p:cNvSpPr txBox="1">
            <a:spLocks noChangeArrowheads="1"/>
          </p:cNvSpPr>
          <p:nvPr/>
        </p:nvSpPr>
        <p:spPr bwMode="auto">
          <a:xfrm>
            <a:off x="651192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algn="ctr" eaLnBrk="0" hangingPunct="0"/>
            <a:r>
              <a:rPr lang="en-US" sz="2400" b="1">
                <a:latin typeface="Courier New" pitchFamily="49" charset="0"/>
              </a:rPr>
              <a:t>6</a:t>
            </a:r>
          </a:p>
        </p:txBody>
      </p:sp>
      <p:sp>
        <p:nvSpPr>
          <p:cNvPr id="51248" name="Text Box 48"/>
          <p:cNvSpPr txBox="1">
            <a:spLocks noChangeArrowheads="1"/>
          </p:cNvSpPr>
          <p:nvPr/>
        </p:nvSpPr>
        <p:spPr bwMode="auto">
          <a:xfrm>
            <a:off x="709930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33</a:t>
            </a:r>
          </a:p>
        </p:txBody>
      </p:sp>
      <p:sp>
        <p:nvSpPr>
          <p:cNvPr id="51249" name="Text Box 49"/>
          <p:cNvSpPr txBox="1">
            <a:spLocks noChangeArrowheads="1"/>
          </p:cNvSpPr>
          <p:nvPr/>
        </p:nvSpPr>
        <p:spPr bwMode="auto">
          <a:xfrm>
            <a:off x="7686676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42</a:t>
            </a:r>
          </a:p>
        </p:txBody>
      </p:sp>
      <p:sp>
        <p:nvSpPr>
          <p:cNvPr id="51250" name="Text Box 50"/>
          <p:cNvSpPr txBox="1">
            <a:spLocks noChangeArrowheads="1"/>
          </p:cNvSpPr>
          <p:nvPr/>
        </p:nvSpPr>
        <p:spPr bwMode="auto">
          <a:xfrm>
            <a:off x="8274051" y="4368800"/>
            <a:ext cx="587375" cy="495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r>
              <a:rPr lang="en-US" sz="2400" b="1">
                <a:latin typeface="Courier New" pitchFamily="49" charset="0"/>
              </a:rPr>
              <a:t>67</a:t>
            </a:r>
          </a:p>
        </p:txBody>
      </p:sp>
      <p:sp>
        <p:nvSpPr>
          <p:cNvPr id="51251" name="Slide Number Placeholder 5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8AE34B8-89DE-4E6E-A1DB-78ABE7F6452F}" type="slidenum">
              <a:rPr lang="en-US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5868</Words>
  <Application>Microsoft Macintosh PowerPoint</Application>
  <PresentationFormat>Widescreen</PresentationFormat>
  <Paragraphs>2440</Paragraphs>
  <Slides>121</Slides>
  <Notes>1</Notes>
  <HiddenSlides>0</HiddenSlides>
  <MMClips>6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0" baseType="lpstr">
      <vt:lpstr>Calibri</vt:lpstr>
      <vt:lpstr>Calibri Light</vt:lpstr>
      <vt:lpstr>Courier New</vt:lpstr>
      <vt:lpstr>Tahoma</vt:lpstr>
      <vt:lpstr>Times New Roman</vt:lpstr>
      <vt:lpstr>Wingdings</vt:lpstr>
      <vt:lpstr>Arial</vt:lpstr>
      <vt:lpstr>Office Theme</vt:lpstr>
      <vt:lpstr>Equation</vt:lpstr>
      <vt:lpstr>Review-review aja</vt:lpstr>
      <vt:lpstr>Warming up</vt:lpstr>
      <vt:lpstr>PowerPoint Presentation</vt:lpstr>
      <vt:lpstr>Struct</vt:lpstr>
      <vt:lpstr>Pengertian struct</vt:lpstr>
      <vt:lpstr>Cara membuat struct</vt:lpstr>
      <vt:lpstr>Deklarasi struct</vt:lpstr>
      <vt:lpstr>Contoh program :: Merekam data nama dan usia mhs.</vt:lpstr>
      <vt:lpstr>Pointer pada struct</vt:lpstr>
      <vt:lpstr>Akses anggota struct</vt:lpstr>
      <vt:lpstr>Typedef</vt:lpstr>
      <vt:lpstr>Contoh :: Menggunakan typedef</vt:lpstr>
      <vt:lpstr>Array of struct</vt:lpstr>
      <vt:lpstr>Array of struct</vt:lpstr>
      <vt:lpstr>Latihan #1 Titik 2D</vt:lpstr>
      <vt:lpstr>Latihan #2 Waktu</vt:lpstr>
      <vt:lpstr>Latihan #3</vt:lpstr>
      <vt:lpstr>Latihan #4</vt:lpstr>
      <vt:lpstr>Enum, bitwise, searching, sorting</vt:lpstr>
      <vt:lpstr>Bit</vt:lpstr>
      <vt:lpstr>Bitwise operator</vt:lpstr>
      <vt:lpstr>Hasil?</vt:lpstr>
      <vt:lpstr>Keluaran?</vt:lpstr>
      <vt:lpstr>Apa yang dilakukan?</vt:lpstr>
      <vt:lpstr>Fungsi menampilkan n bits dari suatu bilangan desimal</vt:lpstr>
      <vt:lpstr>Apa output program berikut?</vt:lpstr>
      <vt:lpstr>TIPE DATA ENUMERASI</vt:lpstr>
      <vt:lpstr>Tipe data ENUMERASI</vt:lpstr>
      <vt:lpstr>Tipe data ENUMERASI Contoh</vt:lpstr>
      <vt:lpstr>Keluaran?</vt:lpstr>
      <vt:lpstr>FILE TEKS</vt:lpstr>
      <vt:lpstr>File dalam C</vt:lpstr>
      <vt:lpstr>Beberapa fungsi dalam  pustaka (library) C</vt:lpstr>
      <vt:lpstr>Membuka file</vt:lpstr>
      <vt:lpstr>Text File Functions</vt:lpstr>
      <vt:lpstr>Contoh  Membaca isi file data.txt</vt:lpstr>
      <vt:lpstr>Contoh  Membaca isi file data.txt</vt:lpstr>
      <vt:lpstr>Contoh  Membuat file out.txt</vt:lpstr>
      <vt:lpstr>Latihan #1</vt:lpstr>
      <vt:lpstr>Latihan #2</vt:lpstr>
      <vt:lpstr>Latihan #3</vt:lpstr>
      <vt:lpstr>Searching dan Sorting </vt:lpstr>
      <vt:lpstr>Searching (pencarian)</vt:lpstr>
      <vt:lpstr>Sequential Search</vt:lpstr>
      <vt:lpstr>Data untuk searching</vt:lpstr>
      <vt:lpstr>Sequential search (ada/tidak?)</vt:lpstr>
      <vt:lpstr>Sequential search (kemunculan pertama)</vt:lpstr>
      <vt:lpstr>Variasi masalah</vt:lpstr>
      <vt:lpstr>Latihan</vt:lpstr>
      <vt:lpstr>Sequential Sorted Array Search</vt:lpstr>
      <vt:lpstr>Sequential sorted array search</vt:lpstr>
      <vt:lpstr>Binary Search</vt:lpstr>
      <vt:lpstr>Binary search</vt:lpstr>
      <vt:lpstr>Binary search</vt:lpstr>
      <vt:lpstr>Sorting (Pengurutan)</vt:lpstr>
      <vt:lpstr>Contoh</vt:lpstr>
      <vt:lpstr>Data untuk sorting</vt:lpstr>
      <vt:lpstr>Fungsi pendukung</vt:lpstr>
      <vt:lpstr>Algoritme #1: BUBBLE SORT</vt:lpstr>
      <vt:lpstr>BUBBLE  SORT</vt:lpstr>
      <vt:lpstr>Cara kerja</vt:lpstr>
      <vt:lpstr>Algoritme #1: BUBBLE SORT</vt:lpstr>
      <vt:lpstr>Selection Sort</vt:lpstr>
      <vt:lpstr>Algoritme #2: SELECTION SORT</vt:lpstr>
      <vt:lpstr>Algoritme #2: SELECTION SORT</vt:lpstr>
      <vt:lpstr>Insertion Sort</vt:lpstr>
      <vt:lpstr>Insertion Sort Example</vt:lpstr>
      <vt:lpstr>Algoritme #3: INSERTION SORT</vt:lpstr>
      <vt:lpstr>Algoritme #4: MERGE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Algoritme #4: MERGE SORT</vt:lpstr>
      <vt:lpstr>Algoritme #4: MERGE SORT</vt:lpstr>
      <vt:lpstr>Algoritme #5: QUICK SORT</vt:lpstr>
      <vt:lpstr>Algoritme #5: QUICK SORT</vt:lpstr>
      <vt:lpstr>Algoritme #5: QUICK SORT</vt:lpstr>
      <vt:lpstr>Merge sort</vt:lpstr>
      <vt:lpstr>Insertion sort</vt:lpstr>
      <vt:lpstr>Insertion sort</vt:lpstr>
      <vt:lpstr>Quick sort (LR pointers)</vt:lpstr>
      <vt:lpstr>Selection sort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Review-review aja</dc:title>
  <dc:creator>Microsoft Office User</dc:creator>
  <cp:lastModifiedBy>Microsoft Office User</cp:lastModifiedBy>
  <cp:revision>6</cp:revision>
  <dcterms:created xsi:type="dcterms:W3CDTF">2016-12-27T02:14:19Z</dcterms:created>
  <dcterms:modified xsi:type="dcterms:W3CDTF">2016-12-27T10:15:29Z</dcterms:modified>
</cp:coreProperties>
</file>